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475" r:id="rId2"/>
    <p:sldId id="477" r:id="rId3"/>
    <p:sldId id="478" r:id="rId4"/>
    <p:sldId id="479" r:id="rId5"/>
    <p:sldId id="460" r:id="rId6"/>
    <p:sldId id="462" r:id="rId7"/>
    <p:sldId id="463" r:id="rId8"/>
    <p:sldId id="464" r:id="rId9"/>
    <p:sldId id="465" r:id="rId10"/>
    <p:sldId id="467" r:id="rId11"/>
    <p:sldId id="468" r:id="rId12"/>
    <p:sldId id="470" r:id="rId13"/>
    <p:sldId id="471" r:id="rId14"/>
    <p:sldId id="472" r:id="rId15"/>
    <p:sldId id="458" r:id="rId16"/>
    <p:sldId id="275" r:id="rId17"/>
    <p:sldId id="429" r:id="rId18"/>
    <p:sldId id="276" r:id="rId19"/>
    <p:sldId id="277" r:id="rId20"/>
    <p:sldId id="279" r:id="rId21"/>
    <p:sldId id="280" r:id="rId22"/>
    <p:sldId id="281" r:id="rId23"/>
    <p:sldId id="278" r:id="rId24"/>
    <p:sldId id="430" r:id="rId25"/>
    <p:sldId id="262" r:id="rId26"/>
    <p:sldId id="263" r:id="rId27"/>
    <p:sldId id="282" r:id="rId28"/>
    <p:sldId id="261" r:id="rId29"/>
    <p:sldId id="260" r:id="rId30"/>
    <p:sldId id="434" r:id="rId31"/>
    <p:sldId id="433" r:id="rId32"/>
    <p:sldId id="435" r:id="rId33"/>
    <p:sldId id="436" r:id="rId34"/>
    <p:sldId id="437" r:id="rId35"/>
    <p:sldId id="438" r:id="rId36"/>
    <p:sldId id="432" r:id="rId37"/>
    <p:sldId id="427" r:id="rId38"/>
    <p:sldId id="440" r:id="rId39"/>
    <p:sldId id="420" r:id="rId40"/>
    <p:sldId id="441" r:id="rId41"/>
    <p:sldId id="442" r:id="rId42"/>
    <p:sldId id="443" r:id="rId43"/>
    <p:sldId id="444" r:id="rId44"/>
    <p:sldId id="445" r:id="rId45"/>
    <p:sldId id="352" r:id="rId46"/>
    <p:sldId id="285"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81918"/>
  </p:normalViewPr>
  <p:slideViewPr>
    <p:cSldViewPr snapToGrid="0">
      <p:cViewPr varScale="1">
        <p:scale>
          <a:sx n="99" d="100"/>
          <a:sy n="99" d="100"/>
        </p:scale>
        <p:origin x="17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F5FDA9-B11F-7449-B169-793ADA47A6B8}" type="datetimeFigureOut">
              <a:rPr lang="en-US" smtClean="0"/>
              <a:t>11/18/25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56CA6E-FF8B-CA4B-9680-EA2F986E67B7}" type="slidenum">
              <a:rPr lang="en-US" smtClean="0"/>
              <a:t>‹#›</a:t>
            </a:fld>
            <a:endParaRPr lang="en-US"/>
          </a:p>
        </p:txBody>
      </p:sp>
    </p:spTree>
    <p:extLst>
      <p:ext uri="{BB962C8B-B14F-4D97-AF65-F5344CB8AC3E}">
        <p14:creationId xmlns:p14="http://schemas.microsoft.com/office/powerpoint/2010/main" val="2312236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3</a:t>
            </a:fld>
            <a:endParaRPr lang="en-US"/>
          </a:p>
        </p:txBody>
      </p:sp>
    </p:spTree>
    <p:extLst>
      <p:ext uri="{BB962C8B-B14F-4D97-AF65-F5344CB8AC3E}">
        <p14:creationId xmlns:p14="http://schemas.microsoft.com/office/powerpoint/2010/main" val="3588117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6CA6E-FF8B-CA4B-9680-EA2F986E67B7}" type="slidenum">
              <a:rPr lang="en-US" smtClean="0"/>
              <a:t>17</a:t>
            </a:fld>
            <a:endParaRPr lang="en-US"/>
          </a:p>
        </p:txBody>
      </p:sp>
    </p:spTree>
    <p:extLst>
      <p:ext uri="{BB962C8B-B14F-4D97-AF65-F5344CB8AC3E}">
        <p14:creationId xmlns:p14="http://schemas.microsoft.com/office/powerpoint/2010/main" val="1098779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7594D-60B3-7826-937A-7462FE577F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40DBDC-5E8B-7F8B-8009-5ECFC77A9A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EFA99FB-7F00-EE6E-43AD-9EA86E09C622}"/>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6F589F83-A727-DF66-3FB0-F8D405BB09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7F2BF-F12F-820D-0CE7-09DB9596D6ED}"/>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2420364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D0F30-3BFC-366F-459F-30677F705F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92146E-0622-6EB6-59CE-C2C7E66010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FB508-6DE9-B2D9-D57B-9DD1868DD9A6}"/>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53E99274-5CE3-4199-41AA-E808266FB1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16DB6-7556-37CC-9D81-3CAF3CEA98ED}"/>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45605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E635FA-2F4C-7DA1-EDE7-2082E7CA83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CA2D10-E697-D6E2-22A9-36D40BCB91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7B92FA-C1E3-C298-2138-74CF9B478208}"/>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41AB8995-535B-BB96-E7CD-4B7ED902E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F4300A-4B22-85F8-DB43-0C48D5069164}"/>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3572182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F5FA0-7648-E85E-59AD-6EE3E44E03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9CA7EB-EF90-AC87-9BD8-6780146E66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627D96-E63A-168A-5233-F6B70C40D1AC}"/>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4711350E-E043-F2B9-6E63-4DFF0FB18F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00F539-FB08-290A-B764-9D9664C4D001}"/>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3079999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97185-9EFF-BA6C-31D7-CC9375E346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C0818E-B28D-9E35-BBFB-41E054390A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D555CE-F380-90CE-187C-540350F5C806}"/>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8D291689-2AB7-0DBA-DA7C-E7D1485D58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0BB945-2614-0803-9383-2AE435410455}"/>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067001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91D0E-2E06-9899-6A50-1ADDE7454E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51ABF2-4BE6-1B74-36DC-D612C9FE1F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F25886-D70A-1391-28AF-4705D846F2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C77CC5-ADBB-14B2-F1DA-99C4F1E9A0CA}"/>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6" name="Footer Placeholder 5">
            <a:extLst>
              <a:ext uri="{FF2B5EF4-FFF2-40B4-BE49-F238E27FC236}">
                <a16:creationId xmlns:a16="http://schemas.microsoft.com/office/drawing/2014/main" id="{48FB2C2C-90AA-09C6-5FAF-55C38BDD0B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25174A-422B-F374-67D5-1859E69E5A9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208552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F4A6B-3AF0-6CD1-75DA-CB6D9D86B4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CA999D-82B2-6871-49E1-90E10A3234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915B3A2-3124-683C-34E3-A212DF336A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D15B74-E618-2C35-4069-C16ACF01B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1E990-B7AB-736D-1D8B-6E0147CF99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AB4C4D-691B-A4DA-D231-E23DC87D64E9}"/>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8" name="Footer Placeholder 7">
            <a:extLst>
              <a:ext uri="{FF2B5EF4-FFF2-40B4-BE49-F238E27FC236}">
                <a16:creationId xmlns:a16="http://schemas.microsoft.com/office/drawing/2014/main" id="{DD246454-EA8A-ABE4-EF1B-F3797657941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DDADFE-E3A9-A091-6876-9693432C0AD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296138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84D4-CC10-51E2-D542-370DCDDE96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C8AFC7-3335-8500-24F0-F17F4C57648C}"/>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4" name="Footer Placeholder 3">
            <a:extLst>
              <a:ext uri="{FF2B5EF4-FFF2-40B4-BE49-F238E27FC236}">
                <a16:creationId xmlns:a16="http://schemas.microsoft.com/office/drawing/2014/main" id="{FB6F74FD-8F2F-1458-DAB2-D90B7674F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64C7FA-526C-B16A-05CA-35F519FEFA09}"/>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4414621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2B8353-2CB2-CDC9-8BB5-35E98EBED6D6}"/>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3" name="Footer Placeholder 2">
            <a:extLst>
              <a:ext uri="{FF2B5EF4-FFF2-40B4-BE49-F238E27FC236}">
                <a16:creationId xmlns:a16="http://schemas.microsoft.com/office/drawing/2014/main" id="{689672B9-2E9F-CC35-05C4-65A236569F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B734CC-D656-E5F1-E131-6E7FBDDCA2F3}"/>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1948353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EC87A-40FC-C605-C8D1-FC59061FE8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AB60FC-0026-C60E-A4DC-9023C7A149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9E2E971-2D42-BF36-D773-7122990D1E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58763C-73D6-7158-D470-209202005757}"/>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6" name="Footer Placeholder 5">
            <a:extLst>
              <a:ext uri="{FF2B5EF4-FFF2-40B4-BE49-F238E27FC236}">
                <a16:creationId xmlns:a16="http://schemas.microsoft.com/office/drawing/2014/main" id="{A6D1F916-CA0E-6CC6-A718-CE1104781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53A36B-30C9-0659-8A86-62ACE7041CBE}"/>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823924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A21AB-3957-0559-37F7-DD6AFEC393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EAB027-1F78-ADFA-17B7-9366FEF14A3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662624-E928-22A9-6E28-54F524AFE5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BBAD39-4BC6-FF13-5114-824F9F1D6675}"/>
              </a:ext>
            </a:extLst>
          </p:cNvPr>
          <p:cNvSpPr>
            <a:spLocks noGrp="1"/>
          </p:cNvSpPr>
          <p:nvPr>
            <p:ph type="dt" sz="half" idx="10"/>
          </p:nvPr>
        </p:nvSpPr>
        <p:spPr/>
        <p:txBody>
          <a:bodyPr/>
          <a:lstStyle/>
          <a:p>
            <a:fld id="{DAF77B6C-6B39-B84F-862C-036E8F44DCDC}" type="datetimeFigureOut">
              <a:rPr lang="en-US" smtClean="0"/>
              <a:t>11/18/25</a:t>
            </a:fld>
            <a:endParaRPr lang="en-US"/>
          </a:p>
        </p:txBody>
      </p:sp>
      <p:sp>
        <p:nvSpPr>
          <p:cNvPr id="6" name="Footer Placeholder 5">
            <a:extLst>
              <a:ext uri="{FF2B5EF4-FFF2-40B4-BE49-F238E27FC236}">
                <a16:creationId xmlns:a16="http://schemas.microsoft.com/office/drawing/2014/main" id="{6B91CD52-FD71-3BB9-E7D6-6D4BC04D96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DA034D-A884-F591-DC46-AE62860DE49B}"/>
              </a:ext>
            </a:extLst>
          </p:cNvPr>
          <p:cNvSpPr>
            <a:spLocks noGrp="1"/>
          </p:cNvSpPr>
          <p:nvPr>
            <p:ph type="sldNum" sz="quarter" idx="12"/>
          </p:nvPr>
        </p:nvSpPr>
        <p:spPr/>
        <p:txBody>
          <a:bodyPr/>
          <a:lstStyle/>
          <a:p>
            <a:fld id="{8F2BC585-92C8-A74C-A8F4-A154A3ED43F6}" type="slidenum">
              <a:rPr lang="en-US" smtClean="0"/>
              <a:t>‹#›</a:t>
            </a:fld>
            <a:endParaRPr lang="en-US"/>
          </a:p>
        </p:txBody>
      </p:sp>
    </p:spTree>
    <p:extLst>
      <p:ext uri="{BB962C8B-B14F-4D97-AF65-F5344CB8AC3E}">
        <p14:creationId xmlns:p14="http://schemas.microsoft.com/office/powerpoint/2010/main" val="183311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BAB925-1130-5B04-EA9B-4C165DBBD8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3FDB2A-FE05-2259-4308-2C9D119174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87B815-10EF-F249-A451-8707405935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F77B6C-6B39-B84F-862C-036E8F44DCDC}" type="datetimeFigureOut">
              <a:rPr lang="en-US" smtClean="0"/>
              <a:t>11/18/25</a:t>
            </a:fld>
            <a:endParaRPr lang="en-US"/>
          </a:p>
        </p:txBody>
      </p:sp>
      <p:sp>
        <p:nvSpPr>
          <p:cNvPr id="5" name="Footer Placeholder 4">
            <a:extLst>
              <a:ext uri="{FF2B5EF4-FFF2-40B4-BE49-F238E27FC236}">
                <a16:creationId xmlns:a16="http://schemas.microsoft.com/office/drawing/2014/main" id="{0803FB1B-61C8-718C-F448-9210F69983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7B3E69B-3622-ED96-CB8C-8F029286BF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2BC585-92C8-A74C-A8F4-A154A3ED43F6}" type="slidenum">
              <a:rPr lang="en-US" smtClean="0"/>
              <a:t>‹#›</a:t>
            </a:fld>
            <a:endParaRPr lang="en-US"/>
          </a:p>
        </p:txBody>
      </p:sp>
    </p:spTree>
    <p:extLst>
      <p:ext uri="{BB962C8B-B14F-4D97-AF65-F5344CB8AC3E}">
        <p14:creationId xmlns:p14="http://schemas.microsoft.com/office/powerpoint/2010/main" val="3025865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www.ca4e.com/cdc8512/documentation.html"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archive.org/details/internetarcade" TargetMode="Externa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e4004.szyc.org/iset.html" TargetMode="Externa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e4004.szyc.org/emu/" TargetMode="Externa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D09F17-CF99-F72B-093C-3CEAE74372BF}"/>
              </a:ext>
            </a:extLst>
          </p:cNvPr>
          <p:cNvSpPr>
            <a:spLocks noGrp="1"/>
          </p:cNvSpPr>
          <p:nvPr>
            <p:ph type="title"/>
          </p:nvPr>
        </p:nvSpPr>
        <p:spPr/>
        <p:txBody>
          <a:bodyPr/>
          <a:lstStyle/>
          <a:p>
            <a:r>
              <a:rPr lang="en-US" dirty="0"/>
              <a:t>Variables and Sequential Programming</a:t>
            </a:r>
          </a:p>
        </p:txBody>
      </p:sp>
      <p:sp>
        <p:nvSpPr>
          <p:cNvPr id="4" name="Text Placeholder 3">
            <a:extLst>
              <a:ext uri="{FF2B5EF4-FFF2-40B4-BE49-F238E27FC236}">
                <a16:creationId xmlns:a16="http://schemas.microsoft.com/office/drawing/2014/main" id="{433F9237-284A-414A-437A-4DFE3E76669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804911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6E58A7-72FA-02EF-F028-93457F656788}"/>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76AB11DF-A1E6-0754-8BB5-9B22754E1F73}"/>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F7ED51F7-4E9D-499C-8690-A56024BFD5B4}"/>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561FA90C-160D-E1D5-D41C-4D371AFCA982}"/>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0x03</a:t>
            </a:r>
          </a:p>
        </p:txBody>
      </p:sp>
      <p:sp>
        <p:nvSpPr>
          <p:cNvPr id="29" name="TextBox 28">
            <a:extLst>
              <a:ext uri="{FF2B5EF4-FFF2-40B4-BE49-F238E27FC236}">
                <a16:creationId xmlns:a16="http://schemas.microsoft.com/office/drawing/2014/main" id="{956449BE-2B85-182A-78FD-1CE21375121C}"/>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A102BE6F-4657-35AC-0C0D-1BBECF5AAA99}"/>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DB070115-500C-D6B8-8530-233A5313AB22}"/>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BA93A2F9-6031-B5B7-81A1-2AFB86802455}"/>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7368009E-4A0F-AE75-96A0-7126E036F6B2}"/>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60A020A9-4E34-F7A4-94F7-C4FE35FB0135}"/>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41F06955-63D3-CB0F-68AE-C52EFCC84F6B}"/>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4C12FA45-C650-2692-F9A2-1DC9529789DB}"/>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CF26301C-AB32-B5D3-C59C-F9F1FE637BF9}"/>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2545F70F-D41C-3217-5BF9-FF53E639E5CF}"/>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7E794486-F0FA-2681-C5A9-4D6F2260912F}"/>
              </a:ext>
            </a:extLst>
          </p:cNvPr>
          <p:cNvSpPr txBox="1"/>
          <p:nvPr/>
        </p:nvSpPr>
        <p:spPr>
          <a:xfrm>
            <a:off x="7076601" y="4144893"/>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E6201440-B4BE-746D-2341-F7C5588E2963}"/>
              </a:ext>
            </a:extLst>
          </p:cNvPr>
          <p:cNvSpPr/>
          <p:nvPr/>
        </p:nvSpPr>
        <p:spPr>
          <a:xfrm>
            <a:off x="7875225" y="4679180"/>
            <a:ext cx="1303005" cy="36933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4FCA46DE-DFE7-6FAA-99EB-25B201B4ED7A}"/>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18D448DF-EB5D-7A82-F137-53EB958BAF6E}"/>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0B5EE478-F33F-A98B-395F-06ECB16F178E}"/>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2580F517-0E87-B5DA-D594-2CD0220482BE}"/>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6707C622-D258-7EED-32BC-D85091181B20}"/>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86ECFC38-770C-3E17-C577-340774A8E8FC}"/>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61E0952D-6B0D-0944-F666-F4570F6134AB}"/>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43B1A044-1CA7-EE82-EB99-94FAE2E2DD54}"/>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65A403A4-4415-DF74-8ECE-8A316C58E923}"/>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267359B0-0201-B19D-7734-CAD4452716CC}"/>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6267FE9B-6E4B-1CFA-C109-13D20ECCEC42}"/>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45B025F4-3A7E-1CB3-7B62-6B368783127C}"/>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6B0B98CF-A3E0-9B3B-0E43-69178A82CF1B}"/>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6ABD7E29-A0C8-EAC9-991C-07B88A477D52}"/>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9B26F616-B665-E357-5DF2-7823161F48F9}"/>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C1AF410E-EFEF-BF12-A311-07ACCAB1D2C9}"/>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81D04C1B-F1B4-C898-61E8-39FA0C740A5C}"/>
              </a:ext>
            </a:extLst>
          </p:cNvPr>
          <p:cNvSpPr>
            <a:spLocks noGrp="1"/>
          </p:cNvSpPr>
          <p:nvPr>
            <p:ph idx="1"/>
          </p:nvPr>
        </p:nvSpPr>
        <p:spPr>
          <a:xfrm>
            <a:off x="838200" y="1825625"/>
            <a:ext cx="5432471" cy="4140099"/>
          </a:xfrm>
        </p:spPr>
        <p:txBody>
          <a:bodyPr/>
          <a:lstStyle/>
          <a:p>
            <a:r>
              <a:rPr lang="en-US" dirty="0"/>
              <a:t>The instruction at 0x03 is a two byte instruction</a:t>
            </a:r>
          </a:p>
          <a:p>
            <a:pPr lvl="1"/>
            <a:r>
              <a:rPr lang="en-US" dirty="0"/>
              <a:t>0x03 Sets X2 to the byte at 0x04</a:t>
            </a:r>
          </a:p>
          <a:p>
            <a:pPr lvl="1"/>
            <a:r>
              <a:rPr lang="en-US" dirty="0"/>
              <a:t>Advances the PC by 2</a:t>
            </a:r>
          </a:p>
          <a:p>
            <a:r>
              <a:rPr lang="en-US" dirty="0"/>
              <a:t>The byte at 0x04 is the ASCII letter for '</a:t>
            </a:r>
            <a:r>
              <a:rPr lang="en-US" dirty="0" err="1"/>
              <a:t>i</a:t>
            </a:r>
            <a:r>
              <a:rPr lang="en-US" dirty="0"/>
              <a:t>' (0x89)</a:t>
            </a:r>
          </a:p>
          <a:p>
            <a:r>
              <a:rPr lang="en-US" dirty="0"/>
              <a:t>So '</a:t>
            </a:r>
            <a:r>
              <a:rPr lang="en-US" dirty="0" err="1"/>
              <a:t>i</a:t>
            </a:r>
            <a:r>
              <a:rPr lang="en-US" dirty="0"/>
              <a:t>' is loaded into X2</a:t>
            </a:r>
          </a:p>
          <a:p>
            <a:endParaRPr lang="en-US" dirty="0"/>
          </a:p>
        </p:txBody>
      </p:sp>
      <p:sp>
        <p:nvSpPr>
          <p:cNvPr id="25" name="Rectangle 24">
            <a:extLst>
              <a:ext uri="{FF2B5EF4-FFF2-40B4-BE49-F238E27FC236}">
                <a16:creationId xmlns:a16="http://schemas.microsoft.com/office/drawing/2014/main" id="{53C743A8-BA57-5F10-7D55-8F999F724CD7}"/>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AE37B3E5-8E0B-719C-E8B8-219B230C2B6A}"/>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20939CD4-0C84-A002-A1DA-9BDC9A2DA8B6}"/>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7D62903F-EF4E-34A8-47FA-0A2850E284EA}"/>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DEEFE32C-E8F4-EA45-56E0-F606F749500D}"/>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669C6A04-0D3C-8C32-344C-53062F7FF938}"/>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7B7A99E6-2D06-B008-72C3-11115E01B4C5}"/>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1024967B-2AEE-CEC3-51F8-087B596C6788}"/>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561D4738-4E71-9190-81B0-2788C57C0A97}"/>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51608114-C765-3D61-1D09-0C1BD6055F7A}"/>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EF930FDB-D188-FF42-85E8-357D6666BDD5}"/>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6E978AEF-1E93-EAEA-C34F-6BDB0BA96275}"/>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BC751B08-EAC9-7799-542E-13FE165BE56C}"/>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75" name="TextBox 74">
            <a:extLst>
              <a:ext uri="{FF2B5EF4-FFF2-40B4-BE49-F238E27FC236}">
                <a16:creationId xmlns:a16="http://schemas.microsoft.com/office/drawing/2014/main" id="{E149E951-1589-766B-D11A-1D2B0A722F73}"/>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24DF95D0-220C-A304-8C5C-AEFD6F84BE9D}"/>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5FC92616-B42F-D3A5-EC28-455144AA64B8}"/>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39320A9D-5817-A6EA-A615-D0FE1B47F5B7}"/>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E5753600-C34F-79FB-A315-B716ADE69BC0}"/>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E863D2DE-3CB4-2AFE-6B02-7ECC3075670A}"/>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447C61A5-E382-F1DD-85DB-5BD7159B5BF8}"/>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4288951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8B74C9-D4B0-42EC-B19F-BC71A9156CF5}"/>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0F4E1BA-A14E-A778-4BE3-18F76080D203}"/>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E3E282EA-992A-0300-172D-4D594403E59B}"/>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E38E2BB3-834B-6A57-1F2E-A39303A2FB44}"/>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0x05</a:t>
            </a:r>
          </a:p>
        </p:txBody>
      </p:sp>
      <p:sp>
        <p:nvSpPr>
          <p:cNvPr id="29" name="TextBox 28">
            <a:extLst>
              <a:ext uri="{FF2B5EF4-FFF2-40B4-BE49-F238E27FC236}">
                <a16:creationId xmlns:a16="http://schemas.microsoft.com/office/drawing/2014/main" id="{EA70A2E9-4CEE-E3E3-31CD-E223166E892A}"/>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F00DC630-DE9E-0FE1-7A8A-2DDD45747909}"/>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0FAEBC65-9C3B-1CB2-4FDF-ECDC4DA9CA10}"/>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3C7D7907-9C3A-5D43-58FF-128FC4D94531}"/>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53FDD33F-C2DA-06DA-A7D7-A0DBFC0DBEFF}"/>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B8F807A2-B3A6-1039-26CC-B1B558BDA977}"/>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127D8637-023E-7749-6634-3144ADA29667}"/>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A116ABBD-EED0-FBEB-26A5-74AD470174C4}"/>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4CE29DDE-D72F-1E8E-AA51-C374203E7401}"/>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F0478692-0053-2EE7-509E-40F0E3E649DD}"/>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A7BDBFAF-7F30-AA24-26CC-E37D0F30DA1F}"/>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F763A10-1EF5-C108-ABF8-F4247CAA5FBB}"/>
              </a:ext>
            </a:extLst>
          </p:cNvPr>
          <p:cNvSpPr/>
          <p:nvPr/>
        </p:nvSpPr>
        <p:spPr>
          <a:xfrm>
            <a:off x="7875225" y="4679180"/>
            <a:ext cx="1303005" cy="36933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DB93D4A5-B424-568F-C717-D1EA06AE45CC}"/>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68CF454A-C1F9-D3B8-461F-DB2B0AF85C35}"/>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F08BE5D6-F857-1C30-09F4-9C93961B0D9E}"/>
              </a:ext>
            </a:extLst>
          </p:cNvPr>
          <p:cNvSpPr txBox="1"/>
          <p:nvPr/>
        </p:nvSpPr>
        <p:spPr>
          <a:xfrm>
            <a:off x="7072116" y="513996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CC43954B-E83C-FE5F-9AA9-D6CE25D5FACF}"/>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4D64E8CA-C7E3-EDB0-AB09-4BA9DC72183B}"/>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76805C9A-B128-AAFA-575A-5A534908FC33}"/>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1FB0BE02-3403-9F96-C613-155C100F125E}"/>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DD039040-F03C-0BD3-CE70-7C5CC6E2F477}"/>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13BE7C18-604B-6DE1-2A10-871187D9117C}"/>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81F697DD-DBF8-F8B7-FFBC-4540B8827901}"/>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029E1522-9715-F7D1-97D0-02F7C59D1DAE}"/>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99C5FD3-F147-EC95-12CF-170733C7072C}"/>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A96DF0F8-4060-489E-B2E3-F74CAA2D208E}"/>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384DBC5C-1257-EF8D-9863-7A6FDEDD6D0D}"/>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EA715CBF-2F44-CF6E-60D9-A85DD74C097E}"/>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E77C355B-A1DE-D544-7F30-C42C9D9CC339}"/>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7E1CC484-3B81-B1C8-5679-89B2E2C24C45}"/>
              </a:ext>
            </a:extLst>
          </p:cNvPr>
          <p:cNvSpPr>
            <a:spLocks noGrp="1"/>
          </p:cNvSpPr>
          <p:nvPr>
            <p:ph idx="1"/>
          </p:nvPr>
        </p:nvSpPr>
        <p:spPr>
          <a:xfrm>
            <a:off x="838200" y="1825625"/>
            <a:ext cx="5432471" cy="4140099"/>
          </a:xfrm>
        </p:spPr>
        <p:txBody>
          <a:bodyPr/>
          <a:lstStyle/>
          <a:p>
            <a:r>
              <a:rPr lang="en-US" dirty="0"/>
              <a:t>The instruction at 0x03 is a two byte instruction</a:t>
            </a:r>
          </a:p>
          <a:p>
            <a:pPr lvl="1"/>
            <a:r>
              <a:rPr lang="en-US" dirty="0"/>
              <a:t>0x03 Sets X2 to the byte at 0x04</a:t>
            </a:r>
          </a:p>
          <a:p>
            <a:pPr lvl="1"/>
            <a:r>
              <a:rPr lang="en-US" dirty="0"/>
              <a:t>Advances the PC by 2</a:t>
            </a:r>
          </a:p>
          <a:p>
            <a:r>
              <a:rPr lang="en-US" dirty="0"/>
              <a:t>The byte at 0x04 is the ASCII letter for '</a:t>
            </a:r>
            <a:r>
              <a:rPr lang="en-US" dirty="0" err="1"/>
              <a:t>i</a:t>
            </a:r>
            <a:r>
              <a:rPr lang="en-US" dirty="0"/>
              <a:t>' (0x89)</a:t>
            </a:r>
          </a:p>
          <a:p>
            <a:r>
              <a:rPr lang="en-US" dirty="0"/>
              <a:t>So '</a:t>
            </a:r>
            <a:r>
              <a:rPr lang="en-US" dirty="0" err="1"/>
              <a:t>i</a:t>
            </a:r>
            <a:r>
              <a:rPr lang="en-US" dirty="0"/>
              <a:t>' is loaded into X2 </a:t>
            </a:r>
          </a:p>
          <a:p>
            <a:r>
              <a:rPr lang="en-US" dirty="0"/>
              <a:t>And the PC is set to 0x05</a:t>
            </a:r>
          </a:p>
          <a:p>
            <a:endParaRPr lang="en-US" dirty="0"/>
          </a:p>
        </p:txBody>
      </p:sp>
      <p:sp>
        <p:nvSpPr>
          <p:cNvPr id="25" name="Rectangle 24">
            <a:extLst>
              <a:ext uri="{FF2B5EF4-FFF2-40B4-BE49-F238E27FC236}">
                <a16:creationId xmlns:a16="http://schemas.microsoft.com/office/drawing/2014/main" id="{8EF08917-3986-0702-DD40-D8522B7C633A}"/>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CE87D436-BED7-7795-9C8A-24FFED4BD32A}"/>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86A5B349-6636-3D44-0B74-9BB530F02673}"/>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14380103-BC1C-4B7D-8F59-EBD3372456F4}"/>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2634EE1B-D34B-34A8-EA1A-DDBAEEE14537}"/>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87ED21FE-FDF5-3551-3244-027539B967B6}"/>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959A0422-4AC0-BF57-2460-857C18AD2F39}"/>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351392F8-F6EF-025E-B831-88C2099F223D}"/>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B19A366B-87C5-4BCC-52DC-833506723CC4}"/>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0259FD85-2136-23EA-F62D-092092BBD6CF}"/>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4F7C2DDA-B609-0324-3C78-59CF29C46276}"/>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B1262D21-1152-4BC7-EFE4-7A7F9F990D6E}"/>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E7C5BE9C-67A2-879F-213B-6A9CED52DC37}"/>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75" name="TextBox 74">
            <a:extLst>
              <a:ext uri="{FF2B5EF4-FFF2-40B4-BE49-F238E27FC236}">
                <a16:creationId xmlns:a16="http://schemas.microsoft.com/office/drawing/2014/main" id="{8EF9F8D2-8843-FD53-799A-E18765397DFD}"/>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8D21DC79-B82A-2558-A902-326C6F7A1B64}"/>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41CF10AF-E0B4-D870-667C-2797F98308E8}"/>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578DECFA-83FB-04AB-6314-83C94C2646EA}"/>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44E9EE76-C49A-FB73-5748-B23E9C9875FD}"/>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AD0CCB71-5325-5276-7BF0-0E2CEAA89F7F}"/>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9BA60693-9DE7-4D88-8A1D-E6EC05CD968D}"/>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2151084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18F1FC-6025-9E68-87AC-5B1B836A007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D253BAAD-89AF-A334-25DE-D7F66741FCCB}"/>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5EA1C813-58EA-1616-08DC-CF66AA07C2D8}"/>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F64CA256-63A3-E673-D9B6-6D9B615ADA47}"/>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0x05</a:t>
            </a:r>
          </a:p>
        </p:txBody>
      </p:sp>
      <p:sp>
        <p:nvSpPr>
          <p:cNvPr id="29" name="TextBox 28">
            <a:extLst>
              <a:ext uri="{FF2B5EF4-FFF2-40B4-BE49-F238E27FC236}">
                <a16:creationId xmlns:a16="http://schemas.microsoft.com/office/drawing/2014/main" id="{8E64EB25-822A-00F0-635A-FE860E346783}"/>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CB92E347-71D3-C522-7FFC-3F33915DC2CC}"/>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D6002388-C813-B9C7-CFD9-6C5D15A2A2C4}"/>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B5E1854A-3591-61ED-1D53-423341325E26}"/>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3DBAB015-2176-F1F2-EFD8-AB66CF9B4C94}"/>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E68D9CBB-7274-38A4-DFF5-9E1ADE38B828}"/>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E87DE17F-E21B-75C0-7DB3-F5B828FDD79F}"/>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25FFFD52-A973-4A06-0415-093A7A14029E}"/>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01F5DF40-D281-B1D7-B8D0-6D04AB05835C}"/>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C33F8125-69C0-FAEF-9926-A3CC53FEF816}"/>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D0EBF6A8-BC4B-5EFF-D563-EBF8EEB2AC96}"/>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5209A81F-5C0A-F2C7-658A-02B830687F21}"/>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DF26EF89-4891-932A-B8F9-C4D49B1CAFB0}"/>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3DF65C26-EB8D-2E60-883E-FE761AAA3283}"/>
              </a:ext>
            </a:extLst>
          </p:cNvPr>
          <p:cNvSpPr/>
          <p:nvPr/>
        </p:nvSpPr>
        <p:spPr>
          <a:xfrm>
            <a:off x="7875224" y="5162377"/>
            <a:ext cx="1303005"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3C4F0273-8DB3-8411-18F7-8263F2739462}"/>
              </a:ext>
            </a:extLst>
          </p:cNvPr>
          <p:cNvSpPr txBox="1"/>
          <p:nvPr/>
        </p:nvSpPr>
        <p:spPr>
          <a:xfrm>
            <a:off x="7072116" y="513996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D3D0061D-E68D-B1D4-1FAC-C5362C17D8E4}"/>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474703EA-7B61-3F33-6308-1F3BA47C1492}"/>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C514E67B-EDC3-52AC-40B0-934E12A2826B}"/>
              </a:ext>
            </a:extLst>
          </p:cNvPr>
          <p:cNvSpPr/>
          <p:nvPr/>
        </p:nvSpPr>
        <p:spPr>
          <a:xfrm>
            <a:off x="10664332" y="3182082"/>
            <a:ext cx="736099" cy="369333"/>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86" name="TextBox 85">
            <a:extLst>
              <a:ext uri="{FF2B5EF4-FFF2-40B4-BE49-F238E27FC236}">
                <a16:creationId xmlns:a16="http://schemas.microsoft.com/office/drawing/2014/main" id="{B722CC1C-C7D9-7E73-9AEE-BE47FFAD3C9E}"/>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7A8C628B-9DD6-920B-9D20-B69663721BD3}"/>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FEB94591-7046-935E-D544-A90ECBB0B88F}"/>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55C18845-5AD4-4933-690A-A0DC79EA531A}"/>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1ABECA80-17AE-85E1-DFE2-6CC6998702AE}"/>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C0383126-182D-0541-00C9-C464961566DA}"/>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7CC06C10-CE61-D556-BC3C-534684ABEBBA}"/>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D6AAA0B1-F854-1A44-B4C7-F2F985FE6806}"/>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74F4D857-0D19-CBCA-8E08-425166FDBF9A}"/>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FCDA7569-A49A-CE10-C9DB-5D3C1C4C4B49}"/>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FB48F705-79BA-AA1E-6852-27DAF7791FCA}"/>
              </a:ext>
            </a:extLst>
          </p:cNvPr>
          <p:cNvSpPr>
            <a:spLocks noGrp="1"/>
          </p:cNvSpPr>
          <p:nvPr>
            <p:ph idx="1"/>
          </p:nvPr>
        </p:nvSpPr>
        <p:spPr>
          <a:xfrm>
            <a:off x="838200" y="1825625"/>
            <a:ext cx="5432471" cy="4140099"/>
          </a:xfrm>
        </p:spPr>
        <p:txBody>
          <a:bodyPr/>
          <a:lstStyle/>
          <a:p>
            <a:r>
              <a:rPr lang="en-US" dirty="0"/>
              <a:t>We load the instruction at 0x05</a:t>
            </a:r>
          </a:p>
          <a:p>
            <a:r>
              <a:rPr lang="en-US" dirty="0"/>
              <a:t>Which adds 1 to A0 and as a side effect, stores the contents of X2 into data location 0x00</a:t>
            </a:r>
          </a:p>
          <a:p>
            <a:r>
              <a:rPr lang="en-US" dirty="0"/>
              <a:t>Then the PC is updated to 0x06</a:t>
            </a:r>
          </a:p>
          <a:p>
            <a:endParaRPr lang="en-US" dirty="0"/>
          </a:p>
        </p:txBody>
      </p:sp>
      <p:sp>
        <p:nvSpPr>
          <p:cNvPr id="25" name="Rectangle 24">
            <a:extLst>
              <a:ext uri="{FF2B5EF4-FFF2-40B4-BE49-F238E27FC236}">
                <a16:creationId xmlns:a16="http://schemas.microsoft.com/office/drawing/2014/main" id="{6DC5D7BB-C05B-A36A-8FB8-10F5ED596BD5}"/>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BBE571AC-9599-946C-4A08-3D3FDE8C4EE4}"/>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28DB9903-03C1-CFB2-A74D-610991FD9736}"/>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A1B7AE39-3D84-F8B3-5D42-B11725F692CD}"/>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4482179F-7A15-A4EC-FB9E-0D14A63203C3}"/>
              </a:ext>
            </a:extLst>
          </p:cNvPr>
          <p:cNvSpPr/>
          <p:nvPr/>
        </p:nvSpPr>
        <p:spPr>
          <a:xfrm>
            <a:off x="9961608" y="891822"/>
            <a:ext cx="759752"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0x01</a:t>
            </a:r>
          </a:p>
        </p:txBody>
      </p:sp>
      <p:sp>
        <p:nvSpPr>
          <p:cNvPr id="67" name="TextBox 66">
            <a:extLst>
              <a:ext uri="{FF2B5EF4-FFF2-40B4-BE49-F238E27FC236}">
                <a16:creationId xmlns:a16="http://schemas.microsoft.com/office/drawing/2014/main" id="{C0768BE9-2D3D-6A01-F117-5688CF60DE7D}"/>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D7111BC3-2D98-AA48-4417-8BC7FF87D539}"/>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A18A98CE-2CD9-3EC3-635C-164716C8DF84}"/>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C3409E34-037E-F366-F231-888F86320C61}"/>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5CF2D926-8ED0-28CF-7551-0B78CB9BB5E5}"/>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089E0DEC-D21A-87B9-2E8B-937F9F553C75}"/>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BD4299E5-4E47-3AE0-E89A-FF27787E687D}"/>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4FBADBEE-69EB-7D77-7BEF-2CAEDCE48FD5}"/>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75" name="TextBox 74">
            <a:extLst>
              <a:ext uri="{FF2B5EF4-FFF2-40B4-BE49-F238E27FC236}">
                <a16:creationId xmlns:a16="http://schemas.microsoft.com/office/drawing/2014/main" id="{02E5C5A8-5B12-2A85-040C-22746AAF32A4}"/>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60981804-2076-B523-8EA6-D4FF6FC9BB5D}"/>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F9745616-9048-2715-D527-F646B8A7EF3B}"/>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18DDA97B-24BD-8D6E-AFAB-F54CD34BA621}"/>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B28957FE-8EAE-71D1-6B1B-EC874FBE3989}"/>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692CA167-49F1-243B-8F50-C8D7F7B787B2}"/>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C963F0C1-3842-7830-6993-46C62E9B0AD2}"/>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4232687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B2145A-4350-DF13-D17C-45C7812A5C2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CB433082-89BC-892E-C454-DCD111EF8FEE}"/>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4728A57F-C037-1E55-B8DC-AEA6714A5D76}"/>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9" name="TextBox 28">
            <a:extLst>
              <a:ext uri="{FF2B5EF4-FFF2-40B4-BE49-F238E27FC236}">
                <a16:creationId xmlns:a16="http://schemas.microsoft.com/office/drawing/2014/main" id="{D0525049-6F68-4652-A84F-769024B49215}"/>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D68C9B2D-2A24-7DEE-5A8E-F222F119130F}"/>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41DC0E6A-5037-34F1-F260-D23FE4EA53C4}"/>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8094E033-F52B-D341-6A03-98EC88D36E83}"/>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B83C6F32-34B5-2DB2-C7E2-FC1BEB6363E3}"/>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73B4E5BD-82D4-D334-A16A-437E5A15C5F2}"/>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F592A2D2-19A4-6820-D0EB-90AA5FD36D59}"/>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18E40F99-F6CB-BD6B-49FB-7828C3584292}"/>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CA383749-F802-4F71-11A5-CDA240F745C0}"/>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B1C82107-F266-49A9-E796-692D59C935AF}"/>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573D93EB-6003-8FDB-126C-95EAEC302D0E}"/>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E50B13A-A52D-CD13-8B58-804B3CC661EB}"/>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460AA036-D46A-7579-BFA2-0CFF9601B275}"/>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194856E7-AB50-77EE-554C-5C68F3481D68}"/>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4DE11D4C-1498-D02F-1A17-43EAD2C8D80D}"/>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CC0BA028-70B8-5596-3F05-BC3ED3C8F214}"/>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6C476657-B6AD-A957-B46F-54E053698142}"/>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D27B94DA-466E-AEF9-E6A6-5B5148C91AC9}"/>
              </a:ext>
            </a:extLst>
          </p:cNvPr>
          <p:cNvSpPr/>
          <p:nvPr/>
        </p:nvSpPr>
        <p:spPr>
          <a:xfrm>
            <a:off x="10664332" y="3182082"/>
            <a:ext cx="736099"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86" name="TextBox 85">
            <a:extLst>
              <a:ext uri="{FF2B5EF4-FFF2-40B4-BE49-F238E27FC236}">
                <a16:creationId xmlns:a16="http://schemas.microsoft.com/office/drawing/2014/main" id="{23E523CB-9047-39BF-897A-9C7961EAB47B}"/>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510723D8-7DDD-5231-AEF7-44B275F52D76}"/>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5ED93C2F-9676-1BEC-1190-18BB47B5248C}"/>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6EF0855C-3DC5-60EC-B019-C506250BF610}"/>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9E4BAFDD-EDCE-3EAF-0F7A-5F0817522747}"/>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ABD5CF5-1A20-9952-5406-F706624F59AA}"/>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2D189462-4FA7-4AB3-10CB-213CFE3EF998}"/>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CE29C33A-194A-F449-42B2-56862425DF31}"/>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C828B66E-49DB-E6FB-DEC5-C4A228E8A010}"/>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DB1A2F6E-D96B-5EDD-4A33-67C1BC068DD1}"/>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25107A58-3FC6-D9A3-7CB0-5720BCFA9E5A}"/>
              </a:ext>
            </a:extLst>
          </p:cNvPr>
          <p:cNvSpPr>
            <a:spLocks noGrp="1"/>
          </p:cNvSpPr>
          <p:nvPr>
            <p:ph idx="1"/>
          </p:nvPr>
        </p:nvSpPr>
        <p:spPr>
          <a:xfrm>
            <a:off x="838200" y="1825625"/>
            <a:ext cx="5432471" cy="4140099"/>
          </a:xfrm>
        </p:spPr>
        <p:txBody>
          <a:bodyPr/>
          <a:lstStyle/>
          <a:p>
            <a:r>
              <a:rPr lang="en-US" dirty="0"/>
              <a:t>We load the instruction at 0x06</a:t>
            </a:r>
          </a:p>
          <a:p>
            <a:r>
              <a:rPr lang="en-US" dirty="0"/>
              <a:t>Which is a "Halt and Print" instruction</a:t>
            </a:r>
          </a:p>
          <a:p>
            <a:r>
              <a:rPr lang="en-US" dirty="0"/>
              <a:t>The memory contains a zero terminated string</a:t>
            </a:r>
          </a:p>
          <a:p>
            <a:pPr lvl="1"/>
            <a:r>
              <a:rPr lang="en-US" dirty="0"/>
              <a:t>0x68 0x89 0x00</a:t>
            </a:r>
          </a:p>
          <a:p>
            <a:r>
              <a:rPr lang="en-US" dirty="0"/>
              <a:t>From the ASCII table, our output is "Hi"</a:t>
            </a:r>
          </a:p>
          <a:p>
            <a:endParaRPr lang="en-US" dirty="0"/>
          </a:p>
        </p:txBody>
      </p:sp>
      <p:sp>
        <p:nvSpPr>
          <p:cNvPr id="25" name="Rectangle 24">
            <a:extLst>
              <a:ext uri="{FF2B5EF4-FFF2-40B4-BE49-F238E27FC236}">
                <a16:creationId xmlns:a16="http://schemas.microsoft.com/office/drawing/2014/main" id="{11810C7C-0A46-5FA7-2CC5-0CB8868CAD0B}"/>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B3063511-3956-BAAB-1E6B-04D3B704C5FC}"/>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F369B538-853E-D350-68EA-114A1FBC4A8F}"/>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897AEFC9-3D0D-9E10-E46D-68270740734F}"/>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763693E5-4DB1-D513-1FC8-5AA0E90DFEA5}"/>
              </a:ext>
            </a:extLst>
          </p:cNvPr>
          <p:cNvSpPr/>
          <p:nvPr/>
        </p:nvSpPr>
        <p:spPr>
          <a:xfrm>
            <a:off x="9961608" y="891822"/>
            <a:ext cx="759752"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0x01</a:t>
            </a:r>
          </a:p>
        </p:txBody>
      </p:sp>
      <p:sp>
        <p:nvSpPr>
          <p:cNvPr id="67" name="TextBox 66">
            <a:extLst>
              <a:ext uri="{FF2B5EF4-FFF2-40B4-BE49-F238E27FC236}">
                <a16:creationId xmlns:a16="http://schemas.microsoft.com/office/drawing/2014/main" id="{2B738E93-CAE2-00ED-FCE7-36C7B9D38044}"/>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3ABEF31A-F940-B7DB-E64D-137DF01C6F9F}"/>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AC43EF8C-5C6C-72A0-325C-C3E2654FBCC7}"/>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FBAC8E61-6C0E-0A74-4C41-5342B77470E9}"/>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0B031A1A-09FC-70D6-E0CE-5D7C5637E72E}"/>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328D1703-27D4-F2FF-F42C-89874196EE22}"/>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E820B606-D9E3-FD1E-C5DF-E2ED9C39609B}"/>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C3E169DE-07D0-A9CC-AFE9-D1724F024A7B}"/>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75" name="TextBox 74">
            <a:extLst>
              <a:ext uri="{FF2B5EF4-FFF2-40B4-BE49-F238E27FC236}">
                <a16:creationId xmlns:a16="http://schemas.microsoft.com/office/drawing/2014/main" id="{C03D9F0F-3765-1282-1E61-AB53BE780DA7}"/>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EA5B6365-FC5B-9308-BC1C-4C8525085695}"/>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D65AA3F6-46B4-AAF0-3524-75340ECD7FEB}"/>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D66B78E0-33D0-E644-1A30-ED5F755F59B4}"/>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12E5C775-4E91-B415-BE65-F1CF34BEC89C}"/>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4B6686D8-F743-2D7E-6C84-518BE7AEFDD4}"/>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37A57C7E-79BB-00D0-428F-937E9883B476}"/>
              </a:ext>
            </a:extLst>
          </p:cNvPr>
          <p:cNvSpPr txBox="1"/>
          <p:nvPr/>
        </p:nvSpPr>
        <p:spPr>
          <a:xfrm>
            <a:off x="7072116" y="565431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3196507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9ED4B2-0BFD-5235-4489-6E2E1D8FDBF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144FEB17-E65A-6AE8-E98E-EEB000E22B50}"/>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8820F4B0-9F27-D7B2-7C2F-A3C4FD80A72F}"/>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11C1CFEF-A24B-07AE-08C7-3C11BEFE6A55}"/>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0x06</a:t>
            </a:r>
          </a:p>
        </p:txBody>
      </p:sp>
      <p:sp>
        <p:nvSpPr>
          <p:cNvPr id="29" name="TextBox 28">
            <a:extLst>
              <a:ext uri="{FF2B5EF4-FFF2-40B4-BE49-F238E27FC236}">
                <a16:creationId xmlns:a16="http://schemas.microsoft.com/office/drawing/2014/main" id="{DF5BD4DB-65FF-025E-BD22-93136E8491E3}"/>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081AF384-DEF8-3334-F497-95659C8F154A}"/>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2101EC94-C92E-7C14-DC61-38A840A996CC}"/>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96F56B78-24AE-8CEF-354D-AD90BE85D51F}"/>
              </a:ext>
            </a:extLst>
          </p:cNvPr>
          <p:cNvSpPr/>
          <p:nvPr/>
        </p:nvSpPr>
        <p:spPr>
          <a:xfrm>
            <a:off x="2978779"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F2785FE8-B090-5CA7-6223-79589448513A}"/>
              </a:ext>
            </a:extLst>
          </p:cNvPr>
          <p:cNvSpPr txBox="1"/>
          <p:nvPr/>
        </p:nvSpPr>
        <p:spPr>
          <a:xfrm>
            <a:off x="2184634"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B7F2B2AC-CF05-62A4-1BED-A28D26E54CFB}"/>
              </a:ext>
            </a:extLst>
          </p:cNvPr>
          <p:cNvSpPr/>
          <p:nvPr/>
        </p:nvSpPr>
        <p:spPr>
          <a:xfrm>
            <a:off x="2978778"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F621BDC2-E019-BA7A-957C-B40FB14E0940}"/>
              </a:ext>
            </a:extLst>
          </p:cNvPr>
          <p:cNvSpPr txBox="1"/>
          <p:nvPr/>
        </p:nvSpPr>
        <p:spPr>
          <a:xfrm>
            <a:off x="2175670"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6B9F1EC2-8CB8-2B47-CBAF-2FBC6ED3231A}"/>
              </a:ext>
            </a:extLst>
          </p:cNvPr>
          <p:cNvSpPr/>
          <p:nvPr/>
        </p:nvSpPr>
        <p:spPr>
          <a:xfrm>
            <a:off x="2983262"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DC888073-D8B5-D127-F174-5BB0F0D1207A}"/>
              </a:ext>
            </a:extLst>
          </p:cNvPr>
          <p:cNvSpPr txBox="1"/>
          <p:nvPr/>
        </p:nvSpPr>
        <p:spPr>
          <a:xfrm>
            <a:off x="2189117"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8F90B255-9E61-6729-BEB5-3059127BF1AC}"/>
              </a:ext>
            </a:extLst>
          </p:cNvPr>
          <p:cNvSpPr/>
          <p:nvPr/>
        </p:nvSpPr>
        <p:spPr>
          <a:xfrm>
            <a:off x="2983261"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09E1EE22-CD62-3270-5982-AD58C1F62661}"/>
              </a:ext>
            </a:extLst>
          </p:cNvPr>
          <p:cNvSpPr txBox="1"/>
          <p:nvPr/>
        </p:nvSpPr>
        <p:spPr>
          <a:xfrm>
            <a:off x="2180153"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90D1CEF0-D58F-DB7C-E21F-1624C22F0AD2}"/>
              </a:ext>
            </a:extLst>
          </p:cNvPr>
          <p:cNvSpPr/>
          <p:nvPr/>
        </p:nvSpPr>
        <p:spPr>
          <a:xfrm>
            <a:off x="2978777"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E09BBDC9-07A5-A568-53D9-D3B7DAA12699}"/>
              </a:ext>
            </a:extLst>
          </p:cNvPr>
          <p:cNvSpPr txBox="1"/>
          <p:nvPr/>
        </p:nvSpPr>
        <p:spPr>
          <a:xfrm>
            <a:off x="2184632"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DF5DCC46-90AC-FDB1-70C2-CFAF9A42001F}"/>
              </a:ext>
            </a:extLst>
          </p:cNvPr>
          <p:cNvSpPr/>
          <p:nvPr/>
        </p:nvSpPr>
        <p:spPr>
          <a:xfrm>
            <a:off x="2978776"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72687B64-BC47-2E37-1BAF-2F23D7D567B8}"/>
              </a:ext>
            </a:extLst>
          </p:cNvPr>
          <p:cNvSpPr txBox="1"/>
          <p:nvPr/>
        </p:nvSpPr>
        <p:spPr>
          <a:xfrm>
            <a:off x="2175668"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551F67A5-072D-3150-4EE6-32D74E6A8200}"/>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2B8C47E8-473A-65D7-54C1-21D8E006503A}"/>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48F8AEA0-21E0-07B7-5683-EF7F9EFEE380}"/>
              </a:ext>
            </a:extLst>
          </p:cNvPr>
          <p:cNvSpPr/>
          <p:nvPr/>
        </p:nvSpPr>
        <p:spPr>
          <a:xfrm>
            <a:off x="10664332" y="3182082"/>
            <a:ext cx="736099"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86" name="TextBox 85">
            <a:extLst>
              <a:ext uri="{FF2B5EF4-FFF2-40B4-BE49-F238E27FC236}">
                <a16:creationId xmlns:a16="http://schemas.microsoft.com/office/drawing/2014/main" id="{B5AD1963-0659-D48F-C331-CEE3208166B2}"/>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483C841F-A632-891E-F61B-B2C303C8A2B0}"/>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B0A73821-8FE1-048A-E906-12C8F2579030}"/>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B86B696F-07F0-285B-C144-B0056D84DFA2}"/>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9C747BCD-4D79-5BC0-985C-7B41D42E90C5}"/>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75D35AAD-696B-92BF-EEC1-E83798F969F3}"/>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54AB641E-664A-2570-1419-D32606ED434E}"/>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C3683DA4-3886-0DA9-8668-93C48EEF55CF}"/>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3B0BBD0C-CA2D-2E76-9703-C0DBB3734CBD}"/>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D6587019-3928-37C0-78C3-2CA5837B0929}"/>
              </a:ext>
            </a:extLst>
          </p:cNvPr>
          <p:cNvSpPr>
            <a:spLocks noGrp="1"/>
          </p:cNvSpPr>
          <p:nvPr>
            <p:ph type="title"/>
          </p:nvPr>
        </p:nvSpPr>
        <p:spPr>
          <a:xfrm>
            <a:off x="838200" y="365125"/>
            <a:ext cx="3437370" cy="1325563"/>
          </a:xfrm>
        </p:spPr>
        <p:txBody>
          <a:bodyPr/>
          <a:lstStyle/>
          <a:p>
            <a:r>
              <a:rPr lang="en-US" dirty="0"/>
              <a:t>Review</a:t>
            </a:r>
          </a:p>
        </p:txBody>
      </p:sp>
      <p:sp>
        <p:nvSpPr>
          <p:cNvPr id="25" name="Rectangle 24">
            <a:extLst>
              <a:ext uri="{FF2B5EF4-FFF2-40B4-BE49-F238E27FC236}">
                <a16:creationId xmlns:a16="http://schemas.microsoft.com/office/drawing/2014/main" id="{E9D90F3D-F3A8-26BD-ECE2-90DA3832F634}"/>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24091C4D-F6F9-1CEB-3DCF-B6008530B6E0}"/>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A64EB1B4-66D1-0D8F-7B6E-D0644C5805B5}"/>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173065C8-AEC7-BD60-36FC-2436866D2E6A}"/>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36943FCF-D010-766A-BFE8-0BC9B95D232F}"/>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0x01</a:t>
            </a:r>
          </a:p>
        </p:txBody>
      </p:sp>
      <p:sp>
        <p:nvSpPr>
          <p:cNvPr id="67" name="TextBox 66">
            <a:extLst>
              <a:ext uri="{FF2B5EF4-FFF2-40B4-BE49-F238E27FC236}">
                <a16:creationId xmlns:a16="http://schemas.microsoft.com/office/drawing/2014/main" id="{2AFE0FA6-F771-022C-3193-E7F0D48FBCFE}"/>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9EA5F428-0946-2BBE-7C65-F61E003A5CD5}"/>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C7A8963C-0C41-5B28-5810-5FBEED8E5EDE}"/>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30E30DA5-DEAA-0314-57A7-A69A007B27D7}"/>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CC9658CB-8B64-0C1B-31E9-DEDF1B415EE3}"/>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AC2AE475-52F5-0143-1128-022965DDFFC4}"/>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8F940057-4719-155C-6EA6-262C4E2944F1}"/>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E670BFCC-B072-821F-57C8-6D8DB11C763A}"/>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0x69</a:t>
            </a:r>
          </a:p>
        </p:txBody>
      </p:sp>
      <p:sp>
        <p:nvSpPr>
          <p:cNvPr id="75" name="TextBox 74">
            <a:extLst>
              <a:ext uri="{FF2B5EF4-FFF2-40B4-BE49-F238E27FC236}">
                <a16:creationId xmlns:a16="http://schemas.microsoft.com/office/drawing/2014/main" id="{F7D8EC97-14FF-2896-4E6C-C4BE096E0471}"/>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8BE7C60D-0CEB-19BE-F595-5AF14061DBF6}"/>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140F6E11-DD48-23A0-FF68-0E08B872977A}"/>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E06613C7-AD1E-DE20-4A85-5850F7ABDF22}"/>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60828DA8-A7F5-72A4-841D-4F0456C27B70}"/>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41ED5EFF-86E0-58A5-05A6-A0237721AA96}"/>
              </a:ext>
            </a:extLst>
          </p:cNvPr>
          <p:cNvSpPr/>
          <p:nvPr/>
        </p:nvSpPr>
        <p:spPr>
          <a:xfrm>
            <a:off x="2978776"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A1628BC3-9266-18EA-AD1B-06CE375FB7DF}"/>
              </a:ext>
            </a:extLst>
          </p:cNvPr>
          <p:cNvSpPr txBox="1"/>
          <p:nvPr/>
        </p:nvSpPr>
        <p:spPr>
          <a:xfrm>
            <a:off x="2175668" y="565431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06154268-575C-EBF8-AD8D-4C991A0FCCA4}"/>
              </a:ext>
            </a:extLst>
          </p:cNvPr>
          <p:cNvSpPr txBox="1"/>
          <p:nvPr/>
        </p:nvSpPr>
        <p:spPr>
          <a:xfrm>
            <a:off x="4326839" y="2697098"/>
            <a:ext cx="4134465" cy="3293209"/>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Set register X2 to the next byte</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The letter 'H'</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Set A2 to 0 (Stores X2 at 0x00)</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Set register X2 to the next byte</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The letter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Add 1 to A2 (Stores X2 at 0x01)</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Halt and Print</a:t>
            </a:r>
          </a:p>
        </p:txBody>
      </p:sp>
      <p:sp>
        <p:nvSpPr>
          <p:cNvPr id="7" name="Shape 390">
            <a:extLst>
              <a:ext uri="{FF2B5EF4-FFF2-40B4-BE49-F238E27FC236}">
                <a16:creationId xmlns:a16="http://schemas.microsoft.com/office/drawing/2014/main" id="{971B2983-4A0A-1CC8-0FDD-DC08956DBE9A}"/>
              </a:ext>
            </a:extLst>
          </p:cNvPr>
          <p:cNvSpPr/>
          <p:nvPr/>
        </p:nvSpPr>
        <p:spPr>
          <a:xfrm>
            <a:off x="11419720" y="2302029"/>
            <a:ext cx="739227" cy="520582"/>
          </a:xfrm>
          <a:prstGeom prst="wedgeEllipseCallout">
            <a:avLst>
              <a:gd name="adj1" fmla="val -44829"/>
              <a:gd name="adj2" fmla="val 45964"/>
            </a:avLst>
          </a:prstGeom>
          <a:solidFill>
            <a:srgbClr val="FFC000"/>
          </a:solid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Hi</a:t>
            </a:r>
          </a:p>
        </p:txBody>
      </p:sp>
    </p:spTree>
    <p:extLst>
      <p:ext uri="{BB962C8B-B14F-4D97-AF65-F5344CB8AC3E}">
        <p14:creationId xmlns:p14="http://schemas.microsoft.com/office/powerpoint/2010/main" val="3998456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 program&#10;&#10;AI-generated content may be incorrect.">
            <a:extLst>
              <a:ext uri="{FF2B5EF4-FFF2-40B4-BE49-F238E27FC236}">
                <a16:creationId xmlns:a16="http://schemas.microsoft.com/office/drawing/2014/main" id="{CBBDECE3-5042-A18B-924A-C0959810C001}"/>
              </a:ext>
            </a:extLst>
          </p:cNvPr>
          <p:cNvPicPr>
            <a:picLocks noChangeAspect="1"/>
          </p:cNvPicPr>
          <p:nvPr/>
        </p:nvPicPr>
        <p:blipFill>
          <a:blip r:embed="rId2"/>
          <a:stretch>
            <a:fillRect/>
          </a:stretch>
        </p:blipFill>
        <p:spPr>
          <a:xfrm>
            <a:off x="643467" y="659796"/>
            <a:ext cx="5294716" cy="5538405"/>
          </a:xfrm>
          <a:prstGeom prst="rect">
            <a:avLst/>
          </a:prstGeom>
        </p:spPr>
      </p:pic>
      <p:cxnSp>
        <p:nvCxnSpPr>
          <p:cNvPr id="15" name="Straight Connector 14">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4" name="Picture 3" descr="A screenshot of a computer&#10;&#10;AI-generated content may be incorrect.">
            <a:extLst>
              <a:ext uri="{FF2B5EF4-FFF2-40B4-BE49-F238E27FC236}">
                <a16:creationId xmlns:a16="http://schemas.microsoft.com/office/drawing/2014/main" id="{1D50FB8F-E656-ABEC-D480-E6A9871D3EC2}"/>
              </a:ext>
            </a:extLst>
          </p:cNvPr>
          <p:cNvPicPr>
            <a:picLocks noChangeAspect="1"/>
          </p:cNvPicPr>
          <p:nvPr/>
        </p:nvPicPr>
        <p:blipFill>
          <a:blip r:embed="rId3"/>
          <a:stretch>
            <a:fillRect/>
          </a:stretch>
        </p:blipFill>
        <p:spPr>
          <a:xfrm>
            <a:off x="6253817" y="659798"/>
            <a:ext cx="5294715" cy="5538404"/>
          </a:xfrm>
          <a:prstGeom prst="rect">
            <a:avLst/>
          </a:prstGeom>
        </p:spPr>
      </p:pic>
      <p:sp>
        <p:nvSpPr>
          <p:cNvPr id="2" name="Shape 390">
            <a:extLst>
              <a:ext uri="{FF2B5EF4-FFF2-40B4-BE49-F238E27FC236}">
                <a16:creationId xmlns:a16="http://schemas.microsoft.com/office/drawing/2014/main" id="{64D16D08-4BDD-92F1-2F9E-D93BC788A7C6}"/>
              </a:ext>
            </a:extLst>
          </p:cNvPr>
          <p:cNvSpPr/>
          <p:nvPr/>
        </p:nvSpPr>
        <p:spPr>
          <a:xfrm>
            <a:off x="11419720" y="2302029"/>
            <a:ext cx="739227" cy="520582"/>
          </a:xfrm>
          <a:prstGeom prst="wedgeEllipseCallout">
            <a:avLst>
              <a:gd name="adj1" fmla="val -44829"/>
              <a:gd name="adj2" fmla="val 45964"/>
            </a:avLst>
          </a:prstGeom>
          <a:solidFill>
            <a:srgbClr val="FFC000"/>
          </a:solid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Hi</a:t>
            </a:r>
          </a:p>
        </p:txBody>
      </p:sp>
    </p:spTree>
    <p:extLst>
      <p:ext uri="{BB962C8B-B14F-4D97-AF65-F5344CB8AC3E}">
        <p14:creationId xmlns:p14="http://schemas.microsoft.com/office/powerpoint/2010/main" val="2198230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0F4495-71F3-96F0-643E-4BD3EB2385AA}"/>
              </a:ext>
            </a:extLst>
          </p:cNvPr>
          <p:cNvSpPr>
            <a:spLocks noGrp="1"/>
          </p:cNvSpPr>
          <p:nvPr>
            <p:ph type="title"/>
          </p:nvPr>
        </p:nvSpPr>
        <p:spPr/>
        <p:txBody>
          <a:bodyPr/>
          <a:lstStyle/>
          <a:p>
            <a:r>
              <a:rPr lang="en-US" dirty="0"/>
              <a:t>CDC 8512 – Assembly Language</a:t>
            </a:r>
          </a:p>
        </p:txBody>
      </p:sp>
      <p:sp>
        <p:nvSpPr>
          <p:cNvPr id="4" name="Text Placeholder 3">
            <a:extLst>
              <a:ext uri="{FF2B5EF4-FFF2-40B4-BE49-F238E27FC236}">
                <a16:creationId xmlns:a16="http://schemas.microsoft.com/office/drawing/2014/main" id="{EBC5055E-A377-43FF-D040-0859288A67C8}"/>
              </a:ext>
            </a:extLst>
          </p:cNvPr>
          <p:cNvSpPr>
            <a:spLocks noGrp="1"/>
          </p:cNvSpPr>
          <p:nvPr>
            <p:ph type="body" idx="1"/>
          </p:nvPr>
        </p:nvSpPr>
        <p:spPr/>
        <p:txBody>
          <a:bodyPr/>
          <a:lstStyle/>
          <a:p>
            <a:r>
              <a:rPr lang="en-US" dirty="0"/>
              <a:t>https://www.ca4e.com/cdc8512/</a:t>
            </a:r>
            <a:r>
              <a:rPr lang="en-US" dirty="0" err="1"/>
              <a:t>documentation.html</a:t>
            </a:r>
            <a:endParaRPr lang="en-US" dirty="0"/>
          </a:p>
        </p:txBody>
      </p:sp>
    </p:spTree>
    <p:extLst>
      <p:ext uri="{BB962C8B-B14F-4D97-AF65-F5344CB8AC3E}">
        <p14:creationId xmlns:p14="http://schemas.microsoft.com/office/powerpoint/2010/main" val="306621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720B75B-C678-54C2-92D2-396526D4DED3}"/>
              </a:ext>
            </a:extLst>
          </p:cNvPr>
          <p:cNvSpPr>
            <a:spLocks noGrp="1"/>
          </p:cNvSpPr>
          <p:nvPr>
            <p:ph type="title"/>
          </p:nvPr>
        </p:nvSpPr>
        <p:spPr>
          <a:xfrm>
            <a:off x="1349298" y="365125"/>
            <a:ext cx="10004502" cy="1325563"/>
          </a:xfrm>
        </p:spPr>
        <p:txBody>
          <a:bodyPr>
            <a:normAutofit/>
          </a:bodyPr>
          <a:lstStyle/>
          <a:p>
            <a:r>
              <a:rPr lang="en-US" dirty="0"/>
              <a:t>CDC8512 CPU Reference</a:t>
            </a:r>
          </a:p>
        </p:txBody>
      </p:sp>
      <p:pic>
        <p:nvPicPr>
          <p:cNvPr id="8" name="Picture 7" descr="A screen shot of the documentation stored at https://www.ca4e.com/tools/cdc8512/documentation.html - it is probably best viewed online as HTML is more accessible.">
            <a:hlinkClick r:id="rId3"/>
            <a:extLst>
              <a:ext uri="{FF2B5EF4-FFF2-40B4-BE49-F238E27FC236}">
                <a16:creationId xmlns:a16="http://schemas.microsoft.com/office/drawing/2014/main" id="{A042B066-7F5A-394E-1A8D-977205612A48}"/>
              </a:ext>
            </a:extLst>
          </p:cNvPr>
          <p:cNvPicPr>
            <a:picLocks noChangeAspect="1"/>
          </p:cNvPicPr>
          <p:nvPr/>
        </p:nvPicPr>
        <p:blipFill>
          <a:blip r:embed="rId4"/>
          <a:stretch>
            <a:fillRect/>
          </a:stretch>
        </p:blipFill>
        <p:spPr>
          <a:xfrm>
            <a:off x="1349298" y="1225743"/>
            <a:ext cx="9113520" cy="4950972"/>
          </a:xfrm>
          <a:prstGeom prst="rect">
            <a:avLst/>
          </a:prstGeom>
        </p:spPr>
      </p:pic>
    </p:spTree>
    <p:extLst>
      <p:ext uri="{BB962C8B-B14F-4D97-AF65-F5344CB8AC3E}">
        <p14:creationId xmlns:p14="http://schemas.microsoft.com/office/powerpoint/2010/main" val="3742302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Set a Register</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2862322"/>
          </a:xfrm>
          <a:prstGeom prst="rect">
            <a:avLst/>
          </a:prstGeom>
          <a:noFill/>
        </p:spPr>
        <p:txBody>
          <a:bodyPr wrap="square">
            <a:spAutoFit/>
          </a:bodyPr>
          <a:lstStyle/>
          <a:p>
            <a:r>
              <a:rPr lang="en-US" dirty="0">
                <a:effectLst/>
                <a:latin typeface="Courier New" panose="02070309020205020404" pitchFamily="49" charset="0"/>
              </a:rPr>
              <a:t>SET X3, </a:t>
            </a:r>
            <a:r>
              <a:rPr lang="en-US" sz="1800" dirty="0">
                <a:latin typeface="Courier New" panose="02070309020205020404" pitchFamily="49" charset="0"/>
                <a:cs typeface="Courier New" panose="02070309020205020404" pitchFamily="49" charset="0"/>
              </a:rPr>
              <a:t>'C'</a:t>
            </a:r>
            <a:r>
              <a:rPr lang="en-US" dirty="0">
                <a:effectLst/>
                <a:latin typeface="Courier New" panose="02070309020205020404" pitchFamily="49" charset="0"/>
              </a:rPr>
              <a:t>    ; Set X3 to the value for ASCII C (67)</a:t>
            </a:r>
          </a:p>
          <a:p>
            <a:r>
              <a:rPr lang="en-US" dirty="0">
                <a:latin typeface="Courier New" panose="02070309020205020404" pitchFamily="49" charset="0"/>
              </a:rPr>
              <a:t>SET A3, 0      ; Set A3 to zero and store </a:t>
            </a:r>
            <a:r>
              <a:rPr lang="en-US" sz="1800" dirty="0">
                <a:latin typeface="Courier New" panose="02070309020205020404" pitchFamily="49" charset="0"/>
                <a:cs typeface="Courier New" panose="02070309020205020404" pitchFamily="49" charset="0"/>
              </a:rPr>
              <a:t>'C'</a:t>
            </a:r>
            <a:r>
              <a:rPr lang="en-US" dirty="0">
                <a:latin typeface="Courier New" panose="02070309020205020404" pitchFamily="49" charset="0"/>
              </a:rPr>
              <a:t> in data memory location 0x00</a:t>
            </a:r>
          </a:p>
          <a:p>
            <a:r>
              <a:rPr lang="en-US" dirty="0">
                <a:effectLst/>
                <a:latin typeface="Courier New" panose="02070309020205020404" pitchFamily="49" charset="0"/>
              </a:rPr>
              <a:t>SET </a:t>
            </a:r>
            <a:r>
              <a:rPr lang="en-US" dirty="0">
                <a:latin typeface="Courier New" panose="02070309020205020404" pitchFamily="49" charset="0"/>
              </a:rPr>
              <a:t>A1, 0      ; Set A1 to zero and load memory location 0x00 into X0</a:t>
            </a:r>
          </a:p>
          <a:p>
            <a:r>
              <a:rPr lang="en-US" dirty="0">
                <a:latin typeface="Courier New" panose="02070309020205020404" pitchFamily="49" charset="0"/>
              </a:rPr>
              <a:t>MOV X1, </a:t>
            </a:r>
            <a:r>
              <a:rPr lang="en-US" dirty="0">
                <a:effectLst/>
                <a:latin typeface="Courier New" panose="02070309020205020404" pitchFamily="49" charset="0"/>
              </a:rPr>
              <a:t>X3     ;</a:t>
            </a:r>
            <a:r>
              <a:rPr lang="en-US" dirty="0">
                <a:latin typeface="Courier New" panose="02070309020205020404" pitchFamily="49" charset="0"/>
              </a:rPr>
              <a:t> Copy X3 to X1</a:t>
            </a:r>
          </a:p>
          <a:p>
            <a:r>
              <a:rPr lang="en-US" dirty="0">
                <a:effectLst/>
                <a:latin typeface="Courier New" panose="02070309020205020404" pitchFamily="49" charset="0"/>
              </a:rPr>
              <a:t>SET A3, </a:t>
            </a:r>
            <a:r>
              <a:rPr lang="en-US" dirty="0">
                <a:latin typeface="Courier New" panose="02070309020205020404" pitchFamily="49" charset="0"/>
              </a:rPr>
              <a:t>0x01</a:t>
            </a:r>
            <a:r>
              <a:rPr lang="en-US" dirty="0">
                <a:effectLst/>
                <a:latin typeface="Courier New" panose="02070309020205020404" pitchFamily="49" charset="0"/>
              </a:rPr>
              <a:t>   ;</a:t>
            </a:r>
            <a:r>
              <a:rPr lang="en-US" dirty="0">
                <a:latin typeface="Courier New" panose="02070309020205020404" pitchFamily="49" charset="0"/>
              </a:rPr>
              <a:t> Set A3 to 1 and store </a:t>
            </a:r>
            <a:r>
              <a:rPr lang="en-US" sz="1800" dirty="0">
                <a:latin typeface="Courier New" panose="02070309020205020404" pitchFamily="49" charset="0"/>
                <a:cs typeface="Courier New" panose="02070309020205020404" pitchFamily="49" charset="0"/>
              </a:rPr>
              <a:t>'C'</a:t>
            </a:r>
            <a:r>
              <a:rPr lang="en-US" dirty="0">
                <a:latin typeface="Courier New" panose="02070309020205020404" pitchFamily="49" charset="0"/>
              </a:rPr>
              <a:t> in data memory location 0x01</a:t>
            </a:r>
          </a:p>
          <a:p>
            <a:r>
              <a:rPr lang="en-US" dirty="0">
                <a:effectLst/>
                <a:latin typeface="Courier New" panose="02070309020205020404" pitchFamily="49" charset="0"/>
              </a:rPr>
              <a:t>SET X3, 0x00   ;</a:t>
            </a:r>
            <a:r>
              <a:rPr lang="en-US" dirty="0">
                <a:latin typeface="Courier New" panose="02070309020205020404" pitchFamily="49" charset="0"/>
              </a:rPr>
              <a:t> Set X3 to zero</a:t>
            </a:r>
          </a:p>
          <a:p>
            <a:r>
              <a:rPr lang="en-US" dirty="0">
                <a:effectLst/>
                <a:latin typeface="Courier New" panose="02070309020205020404" pitchFamily="49" charset="0"/>
              </a:rPr>
              <a:t>SET A3, 0x02   ;</a:t>
            </a:r>
            <a:r>
              <a:rPr lang="en-US" dirty="0">
                <a:latin typeface="Courier New" panose="02070309020205020404" pitchFamily="49" charset="0"/>
              </a:rPr>
              <a:t> Set A3 to 0x02 and store X3 into location 0x02</a:t>
            </a:r>
          </a:p>
          <a:p>
            <a:endParaRPr lang="en-US" dirty="0">
              <a:effectLst/>
              <a:latin typeface="Courier New" panose="02070309020205020404" pitchFamily="49" charset="0"/>
            </a:endParaRPr>
          </a:p>
          <a:p>
            <a:r>
              <a:rPr lang="en-US" dirty="0">
                <a:latin typeface="Courier New" panose="02070309020205020404" pitchFamily="49" charset="0"/>
              </a:rPr>
              <a:t>; Note constants can be decimal (0-255) hexadecimal (0x00-0xff) or a single</a:t>
            </a:r>
          </a:p>
          <a:p>
            <a:r>
              <a:rPr lang="en-US" dirty="0">
                <a:latin typeface="Courier New" panose="02070309020205020404" pitchFamily="49" charset="0"/>
              </a:rPr>
              <a:t>;</a:t>
            </a:r>
            <a:r>
              <a:rPr lang="en-US" dirty="0">
                <a:effectLst/>
                <a:latin typeface="Courier New" panose="02070309020205020404" pitchFamily="49" charset="0"/>
              </a:rPr>
              <a:t> ASCII character in single quotes 'a'</a:t>
            </a:r>
          </a:p>
        </p:txBody>
      </p:sp>
    </p:spTree>
    <p:extLst>
      <p:ext uri="{BB962C8B-B14F-4D97-AF65-F5344CB8AC3E}">
        <p14:creationId xmlns:p14="http://schemas.microsoft.com/office/powerpoint/2010/main" val="3081666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Register Arithmetic</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4524315"/>
          </a:xfrm>
          <a:prstGeom prst="rect">
            <a:avLst/>
          </a:prstGeom>
          <a:noFill/>
        </p:spPr>
        <p:txBody>
          <a:bodyPr wrap="square">
            <a:spAutoFit/>
          </a:bodyPr>
          <a:lstStyle/>
          <a:p>
            <a:r>
              <a:rPr lang="en-US" dirty="0">
                <a:latin typeface="Courier New" panose="02070309020205020404" pitchFamily="49" charset="0"/>
              </a:rPr>
              <a:t>; This will print: Hello</a:t>
            </a:r>
          </a:p>
          <a:p>
            <a:endParaRPr lang="en-US" dirty="0">
              <a:latin typeface="Courier New" panose="02070309020205020404" pitchFamily="49" charset="0"/>
            </a:endParaRPr>
          </a:p>
          <a:p>
            <a:r>
              <a:rPr lang="en-US" dirty="0">
                <a:latin typeface="Courier New" panose="02070309020205020404" pitchFamily="49" charset="0"/>
              </a:rPr>
              <a:t>SET X3, 'H'   ; Set X3 to the value for ASCII H</a:t>
            </a:r>
          </a:p>
          <a:p>
            <a:r>
              <a:rPr lang="en-US" dirty="0">
                <a:latin typeface="Courier New" panose="02070309020205020404" pitchFamily="49" charset="0"/>
              </a:rPr>
              <a:t>SET A3, 0     ; Set A3 to zero and store 'H' in data memory location 0x00</a:t>
            </a:r>
          </a:p>
          <a:p>
            <a:r>
              <a:rPr lang="en-US" dirty="0">
                <a:latin typeface="Courier New" panose="02070309020205020404" pitchFamily="49" charset="0"/>
              </a:rPr>
              <a:t>SET X3, 'e'   ; Set X3 to 'e'</a:t>
            </a:r>
          </a:p>
          <a:p>
            <a:r>
              <a:rPr lang="en-US" dirty="0">
                <a:latin typeface="Courier New" panose="02070309020205020404" pitchFamily="49" charset="0"/>
              </a:rPr>
              <a:t>INC A3        ; Add 1 to A3 and store 'e' in location 0x01</a:t>
            </a:r>
          </a:p>
          <a:p>
            <a:r>
              <a:rPr lang="en-US" dirty="0">
                <a:latin typeface="Courier New" panose="02070309020205020404" pitchFamily="49" charset="0"/>
              </a:rPr>
              <a:t>SET X3, 'l'    ; Set X3 to 'l'</a:t>
            </a:r>
          </a:p>
          <a:p>
            <a:r>
              <a:rPr lang="en-US" dirty="0">
                <a:latin typeface="Courier New" panose="02070309020205020404" pitchFamily="49" charset="0"/>
              </a:rPr>
              <a:t>ADD A3, 1     ; Add 1 to A3 and store 'l' in location 0x02</a:t>
            </a:r>
          </a:p>
          <a:p>
            <a:r>
              <a:rPr lang="en-US" dirty="0">
                <a:latin typeface="Courier New" panose="02070309020205020404" pitchFamily="49" charset="0"/>
              </a:rPr>
              <a:t>INC A3        ; Add 1 to A3 and store 'l' in location 0x03</a:t>
            </a:r>
          </a:p>
          <a:p>
            <a:r>
              <a:rPr lang="en-US" dirty="0">
                <a:latin typeface="Courier New" panose="02070309020205020404" pitchFamily="49" charset="0"/>
              </a:rPr>
              <a:t>ADD X3, 4     ; Add 4 to X3 so that it is now 'p'</a:t>
            </a:r>
          </a:p>
          <a:p>
            <a:r>
              <a:rPr lang="en-US" dirty="0">
                <a:latin typeface="Courier New" panose="02070309020205020404" pitchFamily="49" charset="0"/>
              </a:rPr>
              <a:t>DEC X3        ; Subtract 1 from X3 so that it is now 'o'</a:t>
            </a:r>
          </a:p>
          <a:p>
            <a:r>
              <a:rPr lang="en-US" dirty="0">
                <a:latin typeface="Courier New" panose="02070309020205020404" pitchFamily="49" charset="0"/>
              </a:rPr>
              <a:t>INC A3        ; Add 1 to A3 and store '0' in location 0x04</a:t>
            </a:r>
          </a:p>
          <a:p>
            <a:r>
              <a:rPr lang="en-US" dirty="0">
                <a:latin typeface="Courier New" panose="02070309020205020404" pitchFamily="49" charset="0"/>
              </a:rPr>
              <a:t>SET X3, 0     ; Set X3 to integer zero</a:t>
            </a:r>
          </a:p>
          <a:p>
            <a:r>
              <a:rPr lang="en-US" dirty="0">
                <a:latin typeface="Courier New" panose="02070309020205020404" pitchFamily="49" charset="0"/>
              </a:rPr>
              <a:t>INC A3        ; Add 1 to A3 and store integer 0 in location 0x05</a:t>
            </a:r>
          </a:p>
          <a:p>
            <a:r>
              <a:rPr lang="en-US" dirty="0">
                <a:latin typeface="Courier New" panose="02070309020205020404" pitchFamily="49" charset="0"/>
              </a:rPr>
              <a:t>PS            ; Print memory starting at data address 0 as an</a:t>
            </a:r>
          </a:p>
          <a:p>
            <a:r>
              <a:rPr lang="en-US" dirty="0">
                <a:latin typeface="Courier New" panose="02070309020205020404" pitchFamily="49" charset="0"/>
              </a:rPr>
              <a:t>              ; ASCII string, stopping when a zero is encountered</a:t>
            </a:r>
          </a:p>
        </p:txBody>
      </p:sp>
    </p:spTree>
    <p:extLst>
      <p:ext uri="{BB962C8B-B14F-4D97-AF65-F5344CB8AC3E}">
        <p14:creationId xmlns:p14="http://schemas.microsoft.com/office/powerpoint/2010/main" val="3983642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A099D1-9F25-39CF-54AD-B4FFF29AF151}"/>
              </a:ext>
            </a:extLst>
          </p:cNvPr>
          <p:cNvSpPr>
            <a:spLocks noGrp="1"/>
          </p:cNvSpPr>
          <p:nvPr>
            <p:ph type="title"/>
          </p:nvPr>
        </p:nvSpPr>
        <p:spPr/>
        <p:txBody>
          <a:bodyPr/>
          <a:lstStyle/>
          <a:p>
            <a:r>
              <a:rPr lang="en-US" dirty="0"/>
              <a:t>Variables in Machine Language</a:t>
            </a:r>
          </a:p>
        </p:txBody>
      </p:sp>
      <p:sp>
        <p:nvSpPr>
          <p:cNvPr id="5" name="Content Placeholder 4">
            <a:extLst>
              <a:ext uri="{FF2B5EF4-FFF2-40B4-BE49-F238E27FC236}">
                <a16:creationId xmlns:a16="http://schemas.microsoft.com/office/drawing/2014/main" id="{E5349FD9-9A01-B968-A8F2-BC8CA14DD9B3}"/>
              </a:ext>
            </a:extLst>
          </p:cNvPr>
          <p:cNvSpPr>
            <a:spLocks noGrp="1"/>
          </p:cNvSpPr>
          <p:nvPr>
            <p:ph idx="1"/>
          </p:nvPr>
        </p:nvSpPr>
        <p:spPr/>
        <p:txBody>
          <a:bodyPr>
            <a:normAutofit/>
          </a:bodyPr>
          <a:lstStyle/>
          <a:p>
            <a:r>
              <a:rPr lang="en-US" dirty="0"/>
              <a:t>There are no variables in machine language</a:t>
            </a:r>
          </a:p>
          <a:p>
            <a:r>
              <a:rPr lang="en-US" dirty="0"/>
              <a:t>There are no objects </a:t>
            </a:r>
          </a:p>
          <a:p>
            <a:r>
              <a:rPr lang="en-US" dirty="0"/>
              <a:t>There is no "dynamic memory allocation"</a:t>
            </a:r>
          </a:p>
          <a:p>
            <a:endParaRPr lang="en-US" dirty="0"/>
          </a:p>
          <a:p>
            <a:r>
              <a:rPr lang="en-US" dirty="0"/>
              <a:t>There are constants like 42, '*', and 123</a:t>
            </a:r>
          </a:p>
          <a:p>
            <a:r>
              <a:rPr lang="en-US" dirty="0"/>
              <a:t>We have a limited number of named registers in the CPU</a:t>
            </a:r>
          </a:p>
          <a:p>
            <a:r>
              <a:rPr lang="en-US" dirty="0"/>
              <a:t>There is one big array of memory locations </a:t>
            </a:r>
          </a:p>
          <a:p>
            <a:pPr lvl="1"/>
            <a:r>
              <a:rPr lang="en-US" dirty="0"/>
              <a:t>Memory is like one big array in C</a:t>
            </a:r>
          </a:p>
          <a:p>
            <a:pPr lvl="1"/>
            <a:r>
              <a:rPr lang="en-US" dirty="0"/>
              <a:t>Memory addresses are like pointers in C</a:t>
            </a:r>
          </a:p>
          <a:p>
            <a:endParaRPr lang="en-US" dirty="0"/>
          </a:p>
        </p:txBody>
      </p:sp>
    </p:spTree>
    <p:extLst>
      <p:ext uri="{BB962C8B-B14F-4D97-AF65-F5344CB8AC3E}">
        <p14:creationId xmlns:p14="http://schemas.microsoft.com/office/powerpoint/2010/main" val="8819731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Comparison and Jumps</a:t>
            </a:r>
          </a:p>
        </p:txBody>
      </p:sp>
      <p:sp>
        <p:nvSpPr>
          <p:cNvPr id="6" name="TextBox 5">
            <a:extLst>
              <a:ext uri="{FF2B5EF4-FFF2-40B4-BE49-F238E27FC236}">
                <a16:creationId xmlns:a16="http://schemas.microsoft.com/office/drawing/2014/main" id="{BA08C540-DC5B-494D-A837-A1FD91491054}"/>
              </a:ext>
            </a:extLst>
          </p:cNvPr>
          <p:cNvSpPr txBox="1"/>
          <p:nvPr/>
        </p:nvSpPr>
        <p:spPr>
          <a:xfrm>
            <a:off x="1084997" y="1690688"/>
            <a:ext cx="10515600" cy="2308324"/>
          </a:xfrm>
          <a:prstGeom prst="rect">
            <a:avLst/>
          </a:prstGeom>
          <a:noFill/>
        </p:spPr>
        <p:txBody>
          <a:bodyPr wrap="square">
            <a:spAutoFit/>
          </a:bodyPr>
          <a:lstStyle/>
          <a:p>
            <a:r>
              <a:rPr lang="en-US" dirty="0">
                <a:effectLst/>
                <a:latin typeface="Courier New" panose="02070309020205020404" pitchFamily="49" charset="0"/>
              </a:rPr>
              <a:t>JP 0x12     ; Set the PC (Program Counter) to an instruction address and </a:t>
            </a:r>
          </a:p>
          <a:p>
            <a:r>
              <a:rPr lang="en-US" dirty="0">
                <a:effectLst/>
                <a:latin typeface="Courier New" panose="02070309020205020404" pitchFamily="49" charset="0"/>
              </a:rPr>
              <a:t>            ; continue execution at that address</a:t>
            </a:r>
          </a:p>
          <a:p>
            <a:endParaRPr lang="en-US" dirty="0">
              <a:effectLst/>
              <a:latin typeface="Courier New" panose="02070309020205020404" pitchFamily="49" charset="0"/>
            </a:endParaRPr>
          </a:p>
          <a:p>
            <a:r>
              <a:rPr lang="en-US" dirty="0">
                <a:effectLst/>
                <a:latin typeface="Courier New" panose="02070309020205020404" pitchFamily="49" charset="0"/>
              </a:rPr>
              <a:t>CMP X3, 42  ; Compare a register to a constant and set comparison status</a:t>
            </a:r>
          </a:p>
          <a:p>
            <a:endParaRPr lang="en-US" dirty="0">
              <a:effectLst/>
              <a:latin typeface="Courier New" panose="02070309020205020404" pitchFamily="49" charset="0"/>
            </a:endParaRPr>
          </a:p>
          <a:p>
            <a:r>
              <a:rPr lang="en-US" dirty="0">
                <a:effectLst/>
                <a:latin typeface="Courier New" panose="02070309020205020404" pitchFamily="49" charset="0"/>
              </a:rPr>
              <a:t>JE 0x12     ; Jump to the instruction addres</a:t>
            </a:r>
            <a:r>
              <a:rPr lang="en-US" dirty="0">
                <a:latin typeface="Courier New" panose="02070309020205020404" pitchFamily="49" charset="0"/>
              </a:rPr>
              <a:t>s </a:t>
            </a:r>
            <a:r>
              <a:rPr lang="en-US" dirty="0">
                <a:effectLst/>
                <a:latin typeface="Courier New" panose="02070309020205020404" pitchFamily="49" charset="0"/>
              </a:rPr>
              <a:t>if comparison status is =</a:t>
            </a:r>
          </a:p>
          <a:p>
            <a:r>
              <a:rPr lang="en-US" dirty="0">
                <a:effectLst/>
                <a:latin typeface="Courier New" panose="02070309020205020404" pitchFamily="49" charset="0"/>
              </a:rPr>
              <a:t>JG 0x12     ; Jump to the instruction addres</a:t>
            </a:r>
            <a:r>
              <a:rPr lang="en-US" dirty="0">
                <a:latin typeface="Courier New" panose="02070309020205020404" pitchFamily="49" charset="0"/>
              </a:rPr>
              <a:t>s </a:t>
            </a:r>
            <a:r>
              <a:rPr lang="en-US" dirty="0">
                <a:effectLst/>
                <a:latin typeface="Courier New" panose="02070309020205020404" pitchFamily="49" charset="0"/>
              </a:rPr>
              <a:t>if comparison status is &gt;</a:t>
            </a:r>
          </a:p>
          <a:p>
            <a:r>
              <a:rPr lang="en-US" dirty="0">
                <a:effectLst/>
                <a:latin typeface="Courier New" panose="02070309020205020404" pitchFamily="49" charset="0"/>
              </a:rPr>
              <a:t>JL 0x12     </a:t>
            </a:r>
            <a:r>
              <a:rPr lang="en-US" dirty="0">
                <a:latin typeface="Courier New" panose="02070309020205020404" pitchFamily="49" charset="0"/>
              </a:rPr>
              <a:t>;</a:t>
            </a:r>
            <a:r>
              <a:rPr lang="en-US" dirty="0">
                <a:effectLst/>
                <a:latin typeface="Courier New" panose="02070309020205020404" pitchFamily="49" charset="0"/>
              </a:rPr>
              <a:t> Jump to the instruction addres</a:t>
            </a:r>
            <a:r>
              <a:rPr lang="en-US" dirty="0">
                <a:latin typeface="Courier New" panose="02070309020205020404" pitchFamily="49" charset="0"/>
              </a:rPr>
              <a:t>s </a:t>
            </a:r>
            <a:r>
              <a:rPr lang="en-US" dirty="0">
                <a:effectLst/>
                <a:latin typeface="Courier New" panose="02070309020205020404" pitchFamily="49" charset="0"/>
              </a:rPr>
              <a:t>if comparison status is &lt;</a:t>
            </a:r>
          </a:p>
        </p:txBody>
      </p:sp>
    </p:spTree>
    <p:extLst>
      <p:ext uri="{BB962C8B-B14F-4D97-AF65-F5344CB8AC3E}">
        <p14:creationId xmlns:p14="http://schemas.microsoft.com/office/powerpoint/2010/main" val="1237763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Miscellaneous Instructions</a:t>
            </a:r>
          </a:p>
        </p:txBody>
      </p:sp>
      <p:sp>
        <p:nvSpPr>
          <p:cNvPr id="6" name="TextBox 5">
            <a:extLst>
              <a:ext uri="{FF2B5EF4-FFF2-40B4-BE49-F238E27FC236}">
                <a16:creationId xmlns:a16="http://schemas.microsoft.com/office/drawing/2014/main" id="{BA08C540-DC5B-494D-A837-A1FD91491054}"/>
              </a:ext>
            </a:extLst>
          </p:cNvPr>
          <p:cNvSpPr txBox="1"/>
          <p:nvPr/>
        </p:nvSpPr>
        <p:spPr>
          <a:xfrm>
            <a:off x="1359317" y="1690688"/>
            <a:ext cx="10515600" cy="1200329"/>
          </a:xfrm>
          <a:prstGeom prst="rect">
            <a:avLst/>
          </a:prstGeom>
          <a:noFill/>
        </p:spPr>
        <p:txBody>
          <a:bodyPr wrap="square">
            <a:spAutoFit/>
          </a:bodyPr>
          <a:lstStyle/>
          <a:p>
            <a:r>
              <a:rPr lang="en-US" dirty="0">
                <a:effectLst/>
                <a:latin typeface="Courier New" panose="02070309020205020404" pitchFamily="49" charset="0"/>
                <a:cs typeface="Courier New" panose="02070309020205020404" pitchFamily="49" charset="0"/>
              </a:rPr>
              <a:t>PS    # Print data area starting </a:t>
            </a:r>
            <a:r>
              <a:rPr lang="en-US" dirty="0">
                <a:latin typeface="Courier New" panose="02070309020205020404" pitchFamily="49" charset="0"/>
                <a:cs typeface="Courier New" panose="02070309020205020404" pitchFamily="49" charset="0"/>
              </a:rPr>
              <a:t>at specified data address </a:t>
            </a:r>
          </a:p>
          <a:p>
            <a:r>
              <a:rPr lang="en-US" dirty="0">
                <a:effectLst/>
                <a:latin typeface="Courier New" panose="02070309020205020404" pitchFamily="49" charset="0"/>
                <a:cs typeface="Courier New" panose="02070309020205020404" pitchFamily="49" charset="0"/>
              </a:rPr>
              <a:t>      # stopping when an integer 0 byte is encountered</a:t>
            </a:r>
          </a:p>
          <a:p>
            <a:endParaRPr lang="en-US" dirty="0">
              <a:effectLst/>
              <a:latin typeface="Courier New" panose="02070309020205020404" pitchFamily="49" charset="0"/>
              <a:cs typeface="Courier New" panose="02070309020205020404" pitchFamily="49" charset="0"/>
            </a:endParaRPr>
          </a:p>
          <a:p>
            <a:r>
              <a:rPr lang="en-US" dirty="0">
                <a:effectLst/>
                <a:latin typeface="Courier New" panose="02070309020205020404" pitchFamily="49" charset="0"/>
                <a:cs typeface="Courier New" panose="02070309020205020404" pitchFamily="49" charset="0"/>
              </a:rPr>
              <a:t>HALT  # Stop Execution</a:t>
            </a:r>
          </a:p>
        </p:txBody>
      </p:sp>
    </p:spTree>
    <p:extLst>
      <p:ext uri="{BB962C8B-B14F-4D97-AF65-F5344CB8AC3E}">
        <p14:creationId xmlns:p14="http://schemas.microsoft.com/office/powerpoint/2010/main" val="24246628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D63F1-3360-6FE7-2814-BD4521630A1D}"/>
              </a:ext>
            </a:extLst>
          </p:cNvPr>
          <p:cNvSpPr>
            <a:spLocks noGrp="1"/>
          </p:cNvSpPr>
          <p:nvPr>
            <p:ph type="title"/>
          </p:nvPr>
        </p:nvSpPr>
        <p:spPr/>
        <p:txBody>
          <a:bodyPr/>
          <a:lstStyle/>
          <a:p>
            <a:r>
              <a:rPr lang="en-US" dirty="0"/>
              <a:t>Summary</a:t>
            </a:r>
          </a:p>
        </p:txBody>
      </p:sp>
      <p:sp>
        <p:nvSpPr>
          <p:cNvPr id="6" name="TextBox 5">
            <a:extLst>
              <a:ext uri="{FF2B5EF4-FFF2-40B4-BE49-F238E27FC236}">
                <a16:creationId xmlns:a16="http://schemas.microsoft.com/office/drawing/2014/main" id="{BA08C540-DC5B-494D-A837-A1FD91491054}"/>
              </a:ext>
            </a:extLst>
          </p:cNvPr>
          <p:cNvSpPr txBox="1"/>
          <p:nvPr/>
        </p:nvSpPr>
        <p:spPr>
          <a:xfrm>
            <a:off x="1676400" y="1540562"/>
            <a:ext cx="10515600" cy="4247317"/>
          </a:xfrm>
          <a:prstGeom prst="rect">
            <a:avLst/>
          </a:prstGeom>
          <a:noFill/>
        </p:spPr>
        <p:txBody>
          <a:bodyPr wrap="square">
            <a:spAutoFit/>
          </a:bodyPr>
          <a:lstStyle/>
          <a:p>
            <a:r>
              <a:rPr lang="en-US" dirty="0">
                <a:effectLst/>
                <a:latin typeface="Courier New" panose="02070309020205020404" pitchFamily="49" charset="0"/>
              </a:rPr>
              <a:t>SX3 A3      # Copy a register to another</a:t>
            </a:r>
          </a:p>
          <a:p>
            <a:r>
              <a:rPr lang="en-US" dirty="0">
                <a:effectLst/>
                <a:latin typeface="Courier New" panose="02070309020205020404" pitchFamily="49" charset="0"/>
              </a:rPr>
              <a:t>SX3 42      # Set a register to an 8-bit</a:t>
            </a:r>
          </a:p>
          <a:p>
            <a:r>
              <a:rPr lang="en-US" dirty="0">
                <a:effectLst/>
                <a:latin typeface="Courier New" panose="02070309020205020404" pitchFamily="49" charset="0"/>
              </a:rPr>
              <a:t>INC A1      # Add 1 to a register</a:t>
            </a:r>
          </a:p>
          <a:p>
            <a:r>
              <a:rPr lang="en-US" dirty="0">
                <a:effectLst/>
                <a:latin typeface="Courier New" panose="02070309020205020404" pitchFamily="49" charset="0"/>
              </a:rPr>
              <a:t>DEC X3      # Subtract 1 from a register</a:t>
            </a:r>
          </a:p>
          <a:p>
            <a:r>
              <a:rPr lang="en-US" dirty="0">
                <a:effectLst/>
                <a:latin typeface="Courier New" panose="02070309020205020404" pitchFamily="49" charset="0"/>
              </a:rPr>
              <a:t>ADD X1, 42  # Add a constant to a register</a:t>
            </a:r>
          </a:p>
          <a:p>
            <a:r>
              <a:rPr lang="en-US" dirty="0">
                <a:effectLst/>
                <a:latin typeface="Courier New" panose="02070309020205020404" pitchFamily="49" charset="0"/>
              </a:rPr>
              <a:t>SUB X3, 42  # Subtract a constant from a register</a:t>
            </a:r>
          </a:p>
          <a:p>
            <a:r>
              <a:rPr lang="en-US" dirty="0">
                <a:effectLst/>
                <a:latin typeface="Courier New" panose="02070309020205020404" pitchFamily="49" charset="0"/>
              </a:rPr>
              <a:t>JP 0x12     # Jump to a label</a:t>
            </a:r>
          </a:p>
          <a:p>
            <a:r>
              <a:rPr lang="en-US" dirty="0">
                <a:effectLst/>
                <a:latin typeface="Courier New" panose="02070309020205020404" pitchFamily="49" charset="0"/>
              </a:rPr>
              <a:t>CMP X3, 42  # Compare a register to a constant and set comparison status</a:t>
            </a:r>
          </a:p>
          <a:p>
            <a:r>
              <a:rPr lang="en-US" dirty="0">
                <a:effectLst/>
                <a:latin typeface="Courier New" panose="02070309020205020404" pitchFamily="49" charset="0"/>
              </a:rPr>
              <a:t>JE 0x12     # Jump to the address if CMP was equal</a:t>
            </a:r>
          </a:p>
          <a:p>
            <a:r>
              <a:rPr lang="en-US" dirty="0">
                <a:effectLst/>
                <a:latin typeface="Courier New" panose="02070309020205020404" pitchFamily="49" charset="0"/>
              </a:rPr>
              <a:t>JG 0x12     # Jump to the </a:t>
            </a:r>
            <a:r>
              <a:rPr lang="en-US" dirty="0">
                <a:latin typeface="Courier New" panose="02070309020205020404" pitchFamily="49" charset="0"/>
              </a:rPr>
              <a:t>address</a:t>
            </a:r>
            <a:r>
              <a:rPr lang="en-US" dirty="0">
                <a:effectLst/>
                <a:latin typeface="Courier New" panose="02070309020205020404" pitchFamily="49" charset="0"/>
              </a:rPr>
              <a:t> if CMP was &gt;</a:t>
            </a:r>
          </a:p>
          <a:p>
            <a:r>
              <a:rPr lang="en-US" dirty="0">
                <a:effectLst/>
                <a:latin typeface="Courier New" panose="02070309020205020404" pitchFamily="49" charset="0"/>
              </a:rPr>
              <a:t>JL 0x12     # Jump to the </a:t>
            </a:r>
            <a:r>
              <a:rPr lang="en-US" dirty="0">
                <a:latin typeface="Courier New" panose="02070309020205020404" pitchFamily="49" charset="0"/>
              </a:rPr>
              <a:t>address</a:t>
            </a:r>
            <a:r>
              <a:rPr lang="en-US" dirty="0">
                <a:effectLst/>
                <a:latin typeface="Courier New" panose="02070309020205020404" pitchFamily="49" charset="0"/>
              </a:rPr>
              <a:t> if CMP was &lt;</a:t>
            </a:r>
          </a:p>
          <a:p>
            <a:r>
              <a:rPr lang="en-US" dirty="0">
                <a:effectLst/>
                <a:latin typeface="Courier New" panose="02070309020205020404" pitchFamily="49" charset="0"/>
              </a:rPr>
              <a:t>PS          # Print data area as character string</a:t>
            </a:r>
          </a:p>
          <a:p>
            <a:r>
              <a:rPr lang="en-US" dirty="0">
                <a:effectLst/>
                <a:latin typeface="Courier New" panose="02070309020205020404" pitchFamily="49" charset="0"/>
              </a:rPr>
              <a:t>DI          # Dump Instruction area in hex 16 per line</a:t>
            </a:r>
          </a:p>
          <a:p>
            <a:r>
              <a:rPr lang="en-US" dirty="0">
                <a:effectLst/>
                <a:latin typeface="Courier New" panose="02070309020205020404" pitchFamily="49" charset="0"/>
              </a:rPr>
              <a:t>DD          # Dump data area in hex 16 per</a:t>
            </a:r>
          </a:p>
          <a:p>
            <a:r>
              <a:rPr lang="en-US" dirty="0">
                <a:effectLst/>
                <a:latin typeface="Courier New" panose="02070309020205020404" pitchFamily="49" charset="0"/>
              </a:rPr>
              <a:t>HALT        # Stop Execution</a:t>
            </a:r>
          </a:p>
        </p:txBody>
      </p:sp>
    </p:spTree>
    <p:extLst>
      <p:ext uri="{BB962C8B-B14F-4D97-AF65-F5344CB8AC3E}">
        <p14:creationId xmlns:p14="http://schemas.microsoft.com/office/powerpoint/2010/main" val="1126975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D340AA-13E6-FFB1-BF29-6AF87748C56A}"/>
              </a:ext>
            </a:extLst>
          </p:cNvPr>
          <p:cNvSpPr>
            <a:spLocks noGrp="1"/>
          </p:cNvSpPr>
          <p:nvPr>
            <p:ph type="title"/>
          </p:nvPr>
        </p:nvSpPr>
        <p:spPr/>
        <p:txBody>
          <a:bodyPr/>
          <a:lstStyle/>
          <a:p>
            <a:r>
              <a:rPr lang="en-US" dirty="0"/>
              <a:t>CDC 8512 – Machine Language</a:t>
            </a:r>
          </a:p>
        </p:txBody>
      </p:sp>
      <p:sp>
        <p:nvSpPr>
          <p:cNvPr id="4" name="Text Placeholder 3">
            <a:extLst>
              <a:ext uri="{FF2B5EF4-FFF2-40B4-BE49-F238E27FC236}">
                <a16:creationId xmlns:a16="http://schemas.microsoft.com/office/drawing/2014/main" id="{14EE5D50-65BB-DFEC-8EF7-9C0106B80F85}"/>
              </a:ext>
            </a:extLst>
          </p:cNvPr>
          <p:cNvSpPr>
            <a:spLocks noGrp="1"/>
          </p:cNvSpPr>
          <p:nvPr>
            <p:ph type="body" idx="1"/>
          </p:nvPr>
        </p:nvSpPr>
        <p:spPr/>
        <p:txBody>
          <a:bodyPr/>
          <a:lstStyle/>
          <a:p>
            <a:r>
              <a:rPr lang="en-US" dirty="0"/>
              <a:t>(a.k.a. the zeros and ones of programming)</a:t>
            </a:r>
          </a:p>
        </p:txBody>
      </p:sp>
    </p:spTree>
    <p:extLst>
      <p:ext uri="{BB962C8B-B14F-4D97-AF65-F5344CB8AC3E}">
        <p14:creationId xmlns:p14="http://schemas.microsoft.com/office/powerpoint/2010/main" val="37718545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59D436-BB82-213A-BFED-2E95DFE301D5}"/>
              </a:ext>
            </a:extLst>
          </p:cNvPr>
          <p:cNvSpPr>
            <a:spLocks noGrp="1"/>
          </p:cNvSpPr>
          <p:nvPr>
            <p:ph type="title"/>
          </p:nvPr>
        </p:nvSpPr>
        <p:spPr/>
        <p:txBody>
          <a:bodyPr/>
          <a:lstStyle/>
          <a:p>
            <a:r>
              <a:rPr lang="en-US" dirty="0"/>
              <a:t>CDC 8512 - Assembly / Machine Code</a:t>
            </a:r>
          </a:p>
        </p:txBody>
      </p:sp>
      <p:sp>
        <p:nvSpPr>
          <p:cNvPr id="5" name="TextBox 4">
            <a:extLst>
              <a:ext uri="{FF2B5EF4-FFF2-40B4-BE49-F238E27FC236}">
                <a16:creationId xmlns:a16="http://schemas.microsoft.com/office/drawing/2014/main" id="{F0DE6578-D5CE-82AD-F654-8D0282F3292C}"/>
              </a:ext>
            </a:extLst>
          </p:cNvPr>
          <p:cNvSpPr txBox="1"/>
          <p:nvPr/>
        </p:nvSpPr>
        <p:spPr>
          <a:xfrm>
            <a:off x="2072640" y="1690687"/>
            <a:ext cx="2900153" cy="4031873"/>
          </a:xfrm>
          <a:prstGeom prst="rect">
            <a:avLst/>
          </a:prstGeom>
          <a:noFill/>
        </p:spPr>
        <p:txBody>
          <a:bodyPr wrap="none" rtlCol="0">
            <a:spAutoFit/>
          </a:bodyPr>
          <a:lstStyle/>
          <a:p>
            <a:r>
              <a:rPr lang="en-US" sz="3200" b="1" dirty="0">
                <a:latin typeface="Courier New" panose="02070309020205020404" pitchFamily="49" charset="0"/>
                <a:cs typeface="Courier New" panose="02070309020205020404" pitchFamily="49" charset="0"/>
              </a:rPr>
              <a:t>SET X2, 'H'</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ZERO A2</a:t>
            </a:r>
          </a:p>
          <a:p>
            <a:r>
              <a:rPr lang="en-US" sz="3200" b="1" dirty="0">
                <a:latin typeface="Courier New" panose="02070309020205020404" pitchFamily="49" charset="0"/>
                <a:cs typeface="Courier New" panose="02070309020205020404" pitchFamily="49" charset="0"/>
              </a:rPr>
              <a:t>SET X2, '</a:t>
            </a:r>
            <a:r>
              <a:rPr lang="en-US" sz="3200" b="1" dirty="0" err="1">
                <a:latin typeface="Courier New" panose="02070309020205020404" pitchFamily="49" charset="0"/>
                <a:cs typeface="Courier New" panose="02070309020205020404" pitchFamily="49" charset="0"/>
              </a:rPr>
              <a:t>i</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INC A2</a:t>
            </a:r>
          </a:p>
          <a:p>
            <a:r>
              <a:rPr lang="en-US" sz="3200" b="1" dirty="0">
                <a:latin typeface="Courier New" panose="02070309020205020404" pitchFamily="49" charset="0"/>
                <a:cs typeface="Courier New" panose="02070309020205020404" pitchFamily="49" charset="0"/>
              </a:rPr>
              <a:t>PS</a:t>
            </a:r>
          </a:p>
          <a:p>
            <a:r>
              <a:rPr lang="en-US" sz="3200" b="1" dirty="0">
                <a:latin typeface="Courier New" panose="02070309020205020404" pitchFamily="49" charset="0"/>
                <a:cs typeface="Courier New" panose="02070309020205020404" pitchFamily="49" charset="0"/>
              </a:rPr>
              <a:t>HALT</a:t>
            </a:r>
          </a:p>
        </p:txBody>
      </p:sp>
      <p:sp>
        <p:nvSpPr>
          <p:cNvPr id="6" name="TextBox 5">
            <a:extLst>
              <a:ext uri="{FF2B5EF4-FFF2-40B4-BE49-F238E27FC236}">
                <a16:creationId xmlns:a16="http://schemas.microsoft.com/office/drawing/2014/main" id="{F3B08F60-123B-3BFB-52D6-8067374150DC}"/>
              </a:ext>
            </a:extLst>
          </p:cNvPr>
          <p:cNvSpPr txBox="1"/>
          <p:nvPr/>
        </p:nvSpPr>
        <p:spPr>
          <a:xfrm>
            <a:off x="5897880" y="1690688"/>
            <a:ext cx="3640740" cy="4031873"/>
          </a:xfrm>
          <a:prstGeom prst="rect">
            <a:avLst/>
          </a:prstGeom>
          <a:noFill/>
        </p:spPr>
        <p:txBody>
          <a:bodyPr wrap="none" rtlCol="0">
            <a:spAutoFit/>
          </a:bodyPr>
          <a:lstStyle/>
          <a:p>
            <a:r>
              <a:rPr lang="en-US" sz="3200" b="1" dirty="0">
                <a:latin typeface="Courier New" panose="02070309020205020404" pitchFamily="49" charset="0"/>
                <a:cs typeface="Courier New" panose="02070309020205020404" pitchFamily="49" charset="0"/>
              </a:rPr>
              <a:t>10000110</a:t>
            </a:r>
          </a:p>
          <a:p>
            <a:r>
              <a:rPr lang="en-US" sz="3200" b="1" dirty="0">
                <a:latin typeface="Courier New" panose="02070309020205020404" pitchFamily="49" charset="0"/>
                <a:cs typeface="Courier New" panose="02070309020205020404" pitchFamily="49" charset="0"/>
              </a:rPr>
              <a:t>01001000   'H'</a:t>
            </a:r>
          </a:p>
          <a:p>
            <a:r>
              <a:rPr lang="en-US" sz="3200" b="1" dirty="0">
                <a:latin typeface="Courier New" panose="02070309020205020404" pitchFamily="49" charset="0"/>
                <a:cs typeface="Courier New" panose="02070309020205020404" pitchFamily="49" charset="0"/>
              </a:rPr>
              <a:t>01000010</a:t>
            </a:r>
          </a:p>
          <a:p>
            <a:r>
              <a:rPr lang="en-US" sz="3200" b="1" dirty="0">
                <a:latin typeface="Courier New" panose="02070309020205020404" pitchFamily="49" charset="0"/>
                <a:cs typeface="Courier New" panose="02070309020205020404" pitchFamily="49" charset="0"/>
              </a:rPr>
              <a:t>10000110</a:t>
            </a:r>
          </a:p>
          <a:p>
            <a:r>
              <a:rPr lang="en-US" sz="3200" b="1" dirty="0">
                <a:latin typeface="Courier New" panose="02070309020205020404" pitchFamily="49" charset="0"/>
                <a:cs typeface="Courier New" panose="02070309020205020404" pitchFamily="49" charset="0"/>
              </a:rPr>
              <a:t>01101001   '</a:t>
            </a:r>
            <a:r>
              <a:rPr lang="en-US" sz="3200" b="1" dirty="0" err="1">
                <a:latin typeface="Courier New" panose="02070309020205020404" pitchFamily="49" charset="0"/>
                <a:cs typeface="Courier New" panose="02070309020205020404" pitchFamily="49" charset="0"/>
              </a:rPr>
              <a:t>i</a:t>
            </a:r>
            <a:r>
              <a:rPr lang="en-US" sz="3200" b="1" dirty="0">
                <a:latin typeface="Courier New" panose="02070309020205020404" pitchFamily="49" charset="0"/>
                <a:cs typeface="Courier New" panose="02070309020205020404" pitchFamily="49" charset="0"/>
              </a:rPr>
              <a:t>'</a:t>
            </a:r>
          </a:p>
          <a:p>
            <a:r>
              <a:rPr lang="en-US" sz="3200" b="1" dirty="0">
                <a:latin typeface="Courier New" panose="02070309020205020404" pitchFamily="49" charset="0"/>
                <a:cs typeface="Courier New" panose="02070309020205020404" pitchFamily="49" charset="0"/>
              </a:rPr>
              <a:t>01010010</a:t>
            </a:r>
          </a:p>
          <a:p>
            <a:r>
              <a:rPr lang="en-US" sz="3200" b="1" dirty="0">
                <a:latin typeface="Courier New" panose="02070309020205020404" pitchFamily="49" charset="0"/>
                <a:cs typeface="Courier New" panose="02070309020205020404" pitchFamily="49" charset="0"/>
              </a:rPr>
              <a:t>00000001</a:t>
            </a:r>
          </a:p>
          <a:p>
            <a:r>
              <a:rPr lang="en-US" sz="3200" b="1" dirty="0">
                <a:latin typeface="Courier New" panose="02070309020205020404" pitchFamily="49" charset="0"/>
                <a:cs typeface="Courier New" panose="02070309020205020404" pitchFamily="49" charset="0"/>
              </a:rPr>
              <a:t>00000000</a:t>
            </a:r>
          </a:p>
        </p:txBody>
      </p:sp>
      <p:sp>
        <p:nvSpPr>
          <p:cNvPr id="7" name="Rectangle 6">
            <a:extLst>
              <a:ext uri="{FF2B5EF4-FFF2-40B4-BE49-F238E27FC236}">
                <a16:creationId xmlns:a16="http://schemas.microsoft.com/office/drawing/2014/main" id="{73BEF04D-CADA-EB41-86F9-36F841417B42}"/>
              </a:ext>
            </a:extLst>
          </p:cNvPr>
          <p:cNvSpPr/>
          <p:nvPr/>
        </p:nvSpPr>
        <p:spPr>
          <a:xfrm>
            <a:off x="5897880" y="1690687"/>
            <a:ext cx="2164080" cy="99155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15CF059-CC6F-739C-F645-80430899BCE8}"/>
              </a:ext>
            </a:extLst>
          </p:cNvPr>
          <p:cNvSpPr/>
          <p:nvPr/>
        </p:nvSpPr>
        <p:spPr>
          <a:xfrm>
            <a:off x="5897880" y="3210847"/>
            <a:ext cx="2164080" cy="99155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71893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3402-64A5-2193-B8C1-FB1FB02553AC}"/>
              </a:ext>
            </a:extLst>
          </p:cNvPr>
          <p:cNvSpPr>
            <a:spLocks noGrp="1"/>
          </p:cNvSpPr>
          <p:nvPr>
            <p:ph type="title"/>
          </p:nvPr>
        </p:nvSpPr>
        <p:spPr/>
        <p:txBody>
          <a:bodyPr/>
          <a:lstStyle/>
          <a:p>
            <a:r>
              <a:rPr lang="en-US" dirty="0"/>
              <a:t>Single Register 8-bit Instruction</a:t>
            </a:r>
          </a:p>
        </p:txBody>
      </p:sp>
      <p:grpSp>
        <p:nvGrpSpPr>
          <p:cNvPr id="16" name="Group 15">
            <a:extLst>
              <a:ext uri="{FF2B5EF4-FFF2-40B4-BE49-F238E27FC236}">
                <a16:creationId xmlns:a16="http://schemas.microsoft.com/office/drawing/2014/main" id="{F2C269F2-B75C-712C-7CCB-A32271A1CF59}"/>
              </a:ext>
            </a:extLst>
          </p:cNvPr>
          <p:cNvGrpSpPr/>
          <p:nvPr/>
        </p:nvGrpSpPr>
        <p:grpSpPr>
          <a:xfrm>
            <a:off x="1528425" y="3178823"/>
            <a:ext cx="3478581" cy="369333"/>
            <a:chOff x="1528425" y="1995487"/>
            <a:chExt cx="3478581" cy="369333"/>
          </a:xfrm>
        </p:grpSpPr>
        <p:sp>
          <p:nvSpPr>
            <p:cNvPr id="3" name="Rectangle 2">
              <a:extLst>
                <a:ext uri="{FF2B5EF4-FFF2-40B4-BE49-F238E27FC236}">
                  <a16:creationId xmlns:a16="http://schemas.microsoft.com/office/drawing/2014/main" id="{C457A29E-9016-3F32-E7BE-7F8FB6CFE772}"/>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5" name="Rectangle 4">
              <a:extLst>
                <a:ext uri="{FF2B5EF4-FFF2-40B4-BE49-F238E27FC236}">
                  <a16:creationId xmlns:a16="http://schemas.microsoft.com/office/drawing/2014/main" id="{C36C3E23-D57B-69B9-4640-701865D18BE9}"/>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8" name="Rectangle 7">
              <a:extLst>
                <a:ext uri="{FF2B5EF4-FFF2-40B4-BE49-F238E27FC236}">
                  <a16:creationId xmlns:a16="http://schemas.microsoft.com/office/drawing/2014/main" id="{1DAE2393-306F-25C4-E7C7-0C0071520AB8}"/>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9" name="Rectangle 8">
              <a:extLst>
                <a:ext uri="{FF2B5EF4-FFF2-40B4-BE49-F238E27FC236}">
                  <a16:creationId xmlns:a16="http://schemas.microsoft.com/office/drawing/2014/main" id="{47EE9A4C-C10E-A3AC-8D69-2E1217EDA4C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2" name="Rectangle 11">
              <a:extLst>
                <a:ext uri="{FF2B5EF4-FFF2-40B4-BE49-F238E27FC236}">
                  <a16:creationId xmlns:a16="http://schemas.microsoft.com/office/drawing/2014/main" id="{AC4A6076-3768-BB9B-2E6A-C1D91481C72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3" name="Rectangle 12">
              <a:extLst>
                <a:ext uri="{FF2B5EF4-FFF2-40B4-BE49-F238E27FC236}">
                  <a16:creationId xmlns:a16="http://schemas.microsoft.com/office/drawing/2014/main" id="{14CE0CAF-316B-4205-37F4-89910820B556}"/>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4" name="Rectangle 13">
              <a:extLst>
                <a:ext uri="{FF2B5EF4-FFF2-40B4-BE49-F238E27FC236}">
                  <a16:creationId xmlns:a16="http://schemas.microsoft.com/office/drawing/2014/main" id="{D4369AED-359C-9080-B757-122C972B21D7}"/>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5" name="Rectangle 14">
              <a:extLst>
                <a:ext uri="{FF2B5EF4-FFF2-40B4-BE49-F238E27FC236}">
                  <a16:creationId xmlns:a16="http://schemas.microsoft.com/office/drawing/2014/main" id="{39680262-CBC8-52F0-189A-9D1D9B4E8076}"/>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sp>
        <p:nvSpPr>
          <p:cNvPr id="18" name="TextBox 17">
            <a:extLst>
              <a:ext uri="{FF2B5EF4-FFF2-40B4-BE49-F238E27FC236}">
                <a16:creationId xmlns:a16="http://schemas.microsoft.com/office/drawing/2014/main" id="{15266729-ACB9-E482-B523-3F9B110373AA}"/>
              </a:ext>
            </a:extLst>
          </p:cNvPr>
          <p:cNvSpPr txBox="1"/>
          <p:nvPr/>
        </p:nvSpPr>
        <p:spPr>
          <a:xfrm>
            <a:off x="7570157" y="2833238"/>
            <a:ext cx="1912703" cy="584775"/>
          </a:xfrm>
          <a:prstGeom prst="rect">
            <a:avLst/>
          </a:prstGeom>
          <a:noFill/>
        </p:spPr>
        <p:txBody>
          <a:bodyPr wrap="none" rtlCol="0">
            <a:spAutoFit/>
          </a:bodyPr>
          <a:lstStyle/>
          <a:p>
            <a:r>
              <a:rPr lang="en-US" sz="3200" dirty="0">
                <a:latin typeface="Courier New" panose="02070309020205020404" pitchFamily="49" charset="0"/>
                <a:cs typeface="Courier New" panose="02070309020205020404" pitchFamily="49" charset="0"/>
              </a:rPr>
              <a:t>ZERO A2</a:t>
            </a:r>
          </a:p>
        </p:txBody>
      </p:sp>
      <p:sp>
        <p:nvSpPr>
          <p:cNvPr id="22" name="Rectangle 21">
            <a:extLst>
              <a:ext uri="{FF2B5EF4-FFF2-40B4-BE49-F238E27FC236}">
                <a16:creationId xmlns:a16="http://schemas.microsoft.com/office/drawing/2014/main" id="{BD4D1F36-7107-D2EB-84BA-9CE417146E2F}"/>
              </a:ext>
            </a:extLst>
          </p:cNvPr>
          <p:cNvSpPr/>
          <p:nvPr/>
        </p:nvSpPr>
        <p:spPr>
          <a:xfrm>
            <a:off x="3713791" y="3129713"/>
            <a:ext cx="1330250" cy="48409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 Brace 30">
            <a:extLst>
              <a:ext uri="{FF2B5EF4-FFF2-40B4-BE49-F238E27FC236}">
                <a16:creationId xmlns:a16="http://schemas.microsoft.com/office/drawing/2014/main" id="{6A2B1D30-80D8-1772-B793-BBE0B2CC1542}"/>
              </a:ext>
            </a:extLst>
          </p:cNvPr>
          <p:cNvSpPr/>
          <p:nvPr/>
        </p:nvSpPr>
        <p:spPr>
          <a:xfrm rot="16200000">
            <a:off x="4440337" y="3549351"/>
            <a:ext cx="362272" cy="869685"/>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A4C035E2-3CE9-9B6E-9889-1CEBCDD0E99B}"/>
              </a:ext>
            </a:extLst>
          </p:cNvPr>
          <p:cNvSpPr txBox="1"/>
          <p:nvPr/>
        </p:nvSpPr>
        <p:spPr>
          <a:xfrm>
            <a:off x="4142818" y="4344821"/>
            <a:ext cx="957313" cy="646331"/>
          </a:xfrm>
          <a:prstGeom prst="rect">
            <a:avLst/>
          </a:prstGeom>
          <a:noFill/>
        </p:spPr>
        <p:txBody>
          <a:bodyPr wrap="none" rtlCol="0">
            <a:spAutoFit/>
          </a:bodyPr>
          <a:lstStyle/>
          <a:p>
            <a:r>
              <a:rPr lang="en-US" dirty="0"/>
              <a:t>Register</a:t>
            </a:r>
          </a:p>
          <a:p>
            <a:r>
              <a:rPr lang="en-US" dirty="0"/>
              <a:t>Number</a:t>
            </a:r>
          </a:p>
        </p:txBody>
      </p:sp>
      <p:sp>
        <p:nvSpPr>
          <p:cNvPr id="33" name="TextBox 32">
            <a:extLst>
              <a:ext uri="{FF2B5EF4-FFF2-40B4-BE49-F238E27FC236}">
                <a16:creationId xmlns:a16="http://schemas.microsoft.com/office/drawing/2014/main" id="{F8617A25-2B37-A6A3-FD88-7FBADF1BAA0E}"/>
              </a:ext>
            </a:extLst>
          </p:cNvPr>
          <p:cNvSpPr txBox="1"/>
          <p:nvPr/>
        </p:nvSpPr>
        <p:spPr>
          <a:xfrm>
            <a:off x="3247686" y="5230298"/>
            <a:ext cx="1420517" cy="646331"/>
          </a:xfrm>
          <a:prstGeom prst="rect">
            <a:avLst/>
          </a:prstGeom>
          <a:noFill/>
        </p:spPr>
        <p:txBody>
          <a:bodyPr wrap="none" rtlCol="0">
            <a:spAutoFit/>
          </a:bodyPr>
          <a:lstStyle/>
          <a:p>
            <a:r>
              <a:rPr lang="en-US" dirty="0"/>
              <a:t>0 = A register</a:t>
            </a:r>
          </a:p>
          <a:p>
            <a:r>
              <a:rPr lang="en-US" dirty="0"/>
              <a:t>1 = X register</a:t>
            </a:r>
          </a:p>
        </p:txBody>
      </p:sp>
      <p:cxnSp>
        <p:nvCxnSpPr>
          <p:cNvPr id="34" name="Straight Arrow Connector 33">
            <a:extLst>
              <a:ext uri="{FF2B5EF4-FFF2-40B4-BE49-F238E27FC236}">
                <a16:creationId xmlns:a16="http://schemas.microsoft.com/office/drawing/2014/main" id="{AA69FF53-09C9-49DE-6FD6-8F8275040F8A}"/>
              </a:ext>
            </a:extLst>
          </p:cNvPr>
          <p:cNvCxnSpPr>
            <a:cxnSpLocks/>
            <a:stCxn id="33" idx="0"/>
          </p:cNvCxnSpPr>
          <p:nvPr/>
        </p:nvCxnSpPr>
        <p:spPr>
          <a:xfrm flipH="1" flipV="1">
            <a:off x="3931213" y="3548155"/>
            <a:ext cx="26732" cy="16821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8" name="Left Brace 37">
            <a:extLst>
              <a:ext uri="{FF2B5EF4-FFF2-40B4-BE49-F238E27FC236}">
                <a16:creationId xmlns:a16="http://schemas.microsoft.com/office/drawing/2014/main" id="{DBF7D409-200F-3A73-317A-9BE10AA5619A}"/>
              </a:ext>
            </a:extLst>
          </p:cNvPr>
          <p:cNvSpPr/>
          <p:nvPr/>
        </p:nvSpPr>
        <p:spPr>
          <a:xfrm rot="5400000">
            <a:off x="4154520" y="2200111"/>
            <a:ext cx="362272" cy="1266254"/>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77F1E588-6674-972E-B495-523EB7381141}"/>
              </a:ext>
            </a:extLst>
          </p:cNvPr>
          <p:cNvSpPr txBox="1"/>
          <p:nvPr/>
        </p:nvSpPr>
        <p:spPr>
          <a:xfrm>
            <a:off x="3884699" y="2131409"/>
            <a:ext cx="940193" cy="369332"/>
          </a:xfrm>
          <a:prstGeom prst="rect">
            <a:avLst/>
          </a:prstGeom>
          <a:noFill/>
        </p:spPr>
        <p:txBody>
          <a:bodyPr wrap="none" rtlCol="0">
            <a:spAutoFit/>
          </a:bodyPr>
          <a:lstStyle/>
          <a:p>
            <a:pPr algn="ctr"/>
            <a:r>
              <a:rPr lang="en-US" dirty="0"/>
              <a:t>Register</a:t>
            </a:r>
          </a:p>
        </p:txBody>
      </p:sp>
      <p:sp>
        <p:nvSpPr>
          <p:cNvPr id="41" name="Left Brace 40">
            <a:extLst>
              <a:ext uri="{FF2B5EF4-FFF2-40B4-BE49-F238E27FC236}">
                <a16:creationId xmlns:a16="http://schemas.microsoft.com/office/drawing/2014/main" id="{78183E26-6E6E-D765-AD39-6B0087D27BC2}"/>
              </a:ext>
            </a:extLst>
          </p:cNvPr>
          <p:cNvSpPr/>
          <p:nvPr/>
        </p:nvSpPr>
        <p:spPr>
          <a:xfrm rot="5400000">
            <a:off x="2398984" y="1747866"/>
            <a:ext cx="362273" cy="2170744"/>
          </a:xfrm>
          <a:prstGeom prst="leftBrace">
            <a:avLst>
              <a:gd name="adj1" fmla="val 0"/>
              <a:gd name="adj2" fmla="val 50000"/>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5447EDF9-9D4B-DA1B-69A0-F87DAF7A0586}"/>
              </a:ext>
            </a:extLst>
          </p:cNvPr>
          <p:cNvSpPr txBox="1"/>
          <p:nvPr/>
        </p:nvSpPr>
        <p:spPr>
          <a:xfrm>
            <a:off x="1919681" y="2131409"/>
            <a:ext cx="1410707" cy="369332"/>
          </a:xfrm>
          <a:prstGeom prst="rect">
            <a:avLst/>
          </a:prstGeom>
          <a:noFill/>
        </p:spPr>
        <p:txBody>
          <a:bodyPr wrap="none" rtlCol="0">
            <a:spAutoFit/>
          </a:bodyPr>
          <a:lstStyle/>
          <a:p>
            <a:pPr algn="ctr"/>
            <a:r>
              <a:rPr lang="en-US" dirty="0"/>
              <a:t>Zero Register</a:t>
            </a:r>
          </a:p>
        </p:txBody>
      </p:sp>
      <p:sp>
        <p:nvSpPr>
          <p:cNvPr id="6" name="Rectangle 5">
            <a:extLst>
              <a:ext uri="{FF2B5EF4-FFF2-40B4-BE49-F238E27FC236}">
                <a16:creationId xmlns:a16="http://schemas.microsoft.com/office/drawing/2014/main" id="{5B0E5947-A000-0F53-DB5E-E9D3D4C3972F}"/>
              </a:ext>
            </a:extLst>
          </p:cNvPr>
          <p:cNvSpPr/>
          <p:nvPr/>
        </p:nvSpPr>
        <p:spPr>
          <a:xfrm>
            <a:off x="1494750" y="3121442"/>
            <a:ext cx="2207778"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Brace 9">
            <a:extLst>
              <a:ext uri="{FF2B5EF4-FFF2-40B4-BE49-F238E27FC236}">
                <a16:creationId xmlns:a16="http://schemas.microsoft.com/office/drawing/2014/main" id="{B8465089-ABB3-AEE8-D04B-35E62B5860CD}"/>
              </a:ext>
            </a:extLst>
          </p:cNvPr>
          <p:cNvSpPr/>
          <p:nvPr/>
        </p:nvSpPr>
        <p:spPr>
          <a:xfrm rot="16200000">
            <a:off x="2403773" y="2884123"/>
            <a:ext cx="379824" cy="2217691"/>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C3E3A676-270E-21C4-5BD1-9934C1501E55}"/>
              </a:ext>
            </a:extLst>
          </p:cNvPr>
          <p:cNvSpPr txBox="1"/>
          <p:nvPr/>
        </p:nvSpPr>
        <p:spPr>
          <a:xfrm>
            <a:off x="2127944" y="4204560"/>
            <a:ext cx="994183" cy="369332"/>
          </a:xfrm>
          <a:prstGeom prst="rect">
            <a:avLst/>
          </a:prstGeom>
          <a:noFill/>
        </p:spPr>
        <p:txBody>
          <a:bodyPr wrap="none" rtlCol="0">
            <a:spAutoFit/>
          </a:bodyPr>
          <a:lstStyle/>
          <a:p>
            <a:pPr algn="ctr"/>
            <a:r>
              <a:rPr lang="en-US" dirty="0"/>
              <a:t>Op Code</a:t>
            </a:r>
          </a:p>
        </p:txBody>
      </p:sp>
    </p:spTree>
    <p:extLst>
      <p:ext uri="{BB962C8B-B14F-4D97-AF65-F5344CB8AC3E}">
        <p14:creationId xmlns:p14="http://schemas.microsoft.com/office/powerpoint/2010/main" val="33022151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3402-64A5-2193-B8C1-FB1FB02553AC}"/>
              </a:ext>
            </a:extLst>
          </p:cNvPr>
          <p:cNvSpPr>
            <a:spLocks noGrp="1"/>
          </p:cNvSpPr>
          <p:nvPr>
            <p:ph type="title"/>
          </p:nvPr>
        </p:nvSpPr>
        <p:spPr/>
        <p:txBody>
          <a:bodyPr/>
          <a:lstStyle/>
          <a:p>
            <a:r>
              <a:rPr lang="en-US" dirty="0"/>
              <a:t>Set Register to Constant (16-bit instruction)</a:t>
            </a:r>
          </a:p>
        </p:txBody>
      </p:sp>
      <p:grpSp>
        <p:nvGrpSpPr>
          <p:cNvPr id="16" name="Group 15">
            <a:extLst>
              <a:ext uri="{FF2B5EF4-FFF2-40B4-BE49-F238E27FC236}">
                <a16:creationId xmlns:a16="http://schemas.microsoft.com/office/drawing/2014/main" id="{F2C269F2-B75C-712C-7CCB-A32271A1CF59}"/>
              </a:ext>
            </a:extLst>
          </p:cNvPr>
          <p:cNvGrpSpPr/>
          <p:nvPr/>
        </p:nvGrpSpPr>
        <p:grpSpPr>
          <a:xfrm>
            <a:off x="1528425" y="3178823"/>
            <a:ext cx="3478581" cy="369333"/>
            <a:chOff x="1528425" y="1995487"/>
            <a:chExt cx="3478581" cy="369333"/>
          </a:xfrm>
        </p:grpSpPr>
        <p:sp>
          <p:nvSpPr>
            <p:cNvPr id="3" name="Rectangle 2">
              <a:extLst>
                <a:ext uri="{FF2B5EF4-FFF2-40B4-BE49-F238E27FC236}">
                  <a16:creationId xmlns:a16="http://schemas.microsoft.com/office/drawing/2014/main" id="{C457A29E-9016-3F32-E7BE-7F8FB6CFE772}"/>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5" name="Rectangle 4">
              <a:extLst>
                <a:ext uri="{FF2B5EF4-FFF2-40B4-BE49-F238E27FC236}">
                  <a16:creationId xmlns:a16="http://schemas.microsoft.com/office/drawing/2014/main" id="{C36C3E23-D57B-69B9-4640-701865D18BE9}"/>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8" name="Rectangle 7">
              <a:extLst>
                <a:ext uri="{FF2B5EF4-FFF2-40B4-BE49-F238E27FC236}">
                  <a16:creationId xmlns:a16="http://schemas.microsoft.com/office/drawing/2014/main" id="{1DAE2393-306F-25C4-E7C7-0C0071520AB8}"/>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9" name="Rectangle 8">
              <a:extLst>
                <a:ext uri="{FF2B5EF4-FFF2-40B4-BE49-F238E27FC236}">
                  <a16:creationId xmlns:a16="http://schemas.microsoft.com/office/drawing/2014/main" id="{47EE9A4C-C10E-A3AC-8D69-2E1217EDA4C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2" name="Rectangle 11">
              <a:extLst>
                <a:ext uri="{FF2B5EF4-FFF2-40B4-BE49-F238E27FC236}">
                  <a16:creationId xmlns:a16="http://schemas.microsoft.com/office/drawing/2014/main" id="{AC4A6076-3768-BB9B-2E6A-C1D91481C72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3" name="Rectangle 12">
              <a:extLst>
                <a:ext uri="{FF2B5EF4-FFF2-40B4-BE49-F238E27FC236}">
                  <a16:creationId xmlns:a16="http://schemas.microsoft.com/office/drawing/2014/main" id="{14CE0CAF-316B-4205-37F4-89910820B556}"/>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4" name="Rectangle 13">
              <a:extLst>
                <a:ext uri="{FF2B5EF4-FFF2-40B4-BE49-F238E27FC236}">
                  <a16:creationId xmlns:a16="http://schemas.microsoft.com/office/drawing/2014/main" id="{D4369AED-359C-9080-B757-122C972B21D7}"/>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5" name="Rectangle 14">
              <a:extLst>
                <a:ext uri="{FF2B5EF4-FFF2-40B4-BE49-F238E27FC236}">
                  <a16:creationId xmlns:a16="http://schemas.microsoft.com/office/drawing/2014/main" id="{39680262-CBC8-52F0-189A-9D1D9B4E8076}"/>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sp>
        <p:nvSpPr>
          <p:cNvPr id="18" name="TextBox 17">
            <a:extLst>
              <a:ext uri="{FF2B5EF4-FFF2-40B4-BE49-F238E27FC236}">
                <a16:creationId xmlns:a16="http://schemas.microsoft.com/office/drawing/2014/main" id="{15266729-ACB9-E482-B523-3F9B110373AA}"/>
              </a:ext>
            </a:extLst>
          </p:cNvPr>
          <p:cNvSpPr txBox="1"/>
          <p:nvPr/>
        </p:nvSpPr>
        <p:spPr>
          <a:xfrm>
            <a:off x="7429672" y="2143867"/>
            <a:ext cx="2653290" cy="584775"/>
          </a:xfrm>
          <a:prstGeom prst="rect">
            <a:avLst/>
          </a:prstGeom>
          <a:noFill/>
        </p:spPr>
        <p:txBody>
          <a:bodyPr wrap="none" rtlCol="0">
            <a:spAutoFit/>
          </a:bodyPr>
          <a:lstStyle/>
          <a:p>
            <a:r>
              <a:rPr lang="en-US" sz="3200" dirty="0">
                <a:latin typeface="Courier New" panose="02070309020205020404" pitchFamily="49" charset="0"/>
                <a:cs typeface="Courier New" panose="02070309020205020404" pitchFamily="49" charset="0"/>
              </a:rPr>
              <a:t>SET X2,'H'</a:t>
            </a:r>
          </a:p>
        </p:txBody>
      </p:sp>
      <p:sp>
        <p:nvSpPr>
          <p:cNvPr id="22" name="Rectangle 21">
            <a:extLst>
              <a:ext uri="{FF2B5EF4-FFF2-40B4-BE49-F238E27FC236}">
                <a16:creationId xmlns:a16="http://schemas.microsoft.com/office/drawing/2014/main" id="{BD4D1F36-7107-D2EB-84BA-9CE417146E2F}"/>
              </a:ext>
            </a:extLst>
          </p:cNvPr>
          <p:cNvSpPr/>
          <p:nvPr/>
        </p:nvSpPr>
        <p:spPr>
          <a:xfrm>
            <a:off x="3713791" y="3129713"/>
            <a:ext cx="1330250" cy="48409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 Brace 30">
            <a:extLst>
              <a:ext uri="{FF2B5EF4-FFF2-40B4-BE49-F238E27FC236}">
                <a16:creationId xmlns:a16="http://schemas.microsoft.com/office/drawing/2014/main" id="{6A2B1D30-80D8-1772-B793-BBE0B2CC1542}"/>
              </a:ext>
            </a:extLst>
          </p:cNvPr>
          <p:cNvSpPr/>
          <p:nvPr/>
        </p:nvSpPr>
        <p:spPr>
          <a:xfrm rot="16200000">
            <a:off x="4440337" y="3549351"/>
            <a:ext cx="362272" cy="869685"/>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A4C035E2-3CE9-9B6E-9889-1CEBCDD0E99B}"/>
              </a:ext>
            </a:extLst>
          </p:cNvPr>
          <p:cNvSpPr txBox="1"/>
          <p:nvPr/>
        </p:nvSpPr>
        <p:spPr>
          <a:xfrm>
            <a:off x="4142818" y="4344821"/>
            <a:ext cx="957313" cy="646331"/>
          </a:xfrm>
          <a:prstGeom prst="rect">
            <a:avLst/>
          </a:prstGeom>
          <a:noFill/>
        </p:spPr>
        <p:txBody>
          <a:bodyPr wrap="none" rtlCol="0">
            <a:spAutoFit/>
          </a:bodyPr>
          <a:lstStyle/>
          <a:p>
            <a:r>
              <a:rPr lang="en-US" dirty="0"/>
              <a:t>Register</a:t>
            </a:r>
          </a:p>
          <a:p>
            <a:r>
              <a:rPr lang="en-US" dirty="0"/>
              <a:t>Number</a:t>
            </a:r>
          </a:p>
        </p:txBody>
      </p:sp>
      <p:sp>
        <p:nvSpPr>
          <p:cNvPr id="33" name="TextBox 32">
            <a:extLst>
              <a:ext uri="{FF2B5EF4-FFF2-40B4-BE49-F238E27FC236}">
                <a16:creationId xmlns:a16="http://schemas.microsoft.com/office/drawing/2014/main" id="{F8617A25-2B37-A6A3-FD88-7FBADF1BAA0E}"/>
              </a:ext>
            </a:extLst>
          </p:cNvPr>
          <p:cNvSpPr txBox="1"/>
          <p:nvPr/>
        </p:nvSpPr>
        <p:spPr>
          <a:xfrm>
            <a:off x="3247686" y="5230298"/>
            <a:ext cx="1420517" cy="646331"/>
          </a:xfrm>
          <a:prstGeom prst="rect">
            <a:avLst/>
          </a:prstGeom>
          <a:noFill/>
        </p:spPr>
        <p:txBody>
          <a:bodyPr wrap="none" rtlCol="0">
            <a:spAutoFit/>
          </a:bodyPr>
          <a:lstStyle/>
          <a:p>
            <a:r>
              <a:rPr lang="en-US" dirty="0"/>
              <a:t>0 = A register</a:t>
            </a:r>
          </a:p>
          <a:p>
            <a:r>
              <a:rPr lang="en-US" dirty="0"/>
              <a:t>1 = X register</a:t>
            </a:r>
          </a:p>
        </p:txBody>
      </p:sp>
      <p:cxnSp>
        <p:nvCxnSpPr>
          <p:cNvPr id="34" name="Straight Arrow Connector 33">
            <a:extLst>
              <a:ext uri="{FF2B5EF4-FFF2-40B4-BE49-F238E27FC236}">
                <a16:creationId xmlns:a16="http://schemas.microsoft.com/office/drawing/2014/main" id="{AA69FF53-09C9-49DE-6FD6-8F8275040F8A}"/>
              </a:ext>
            </a:extLst>
          </p:cNvPr>
          <p:cNvCxnSpPr>
            <a:cxnSpLocks/>
            <a:stCxn id="33" idx="0"/>
          </p:cNvCxnSpPr>
          <p:nvPr/>
        </p:nvCxnSpPr>
        <p:spPr>
          <a:xfrm flipH="1" flipV="1">
            <a:off x="3931213" y="3548155"/>
            <a:ext cx="26732" cy="16821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8" name="Left Brace 37">
            <a:extLst>
              <a:ext uri="{FF2B5EF4-FFF2-40B4-BE49-F238E27FC236}">
                <a16:creationId xmlns:a16="http://schemas.microsoft.com/office/drawing/2014/main" id="{DBF7D409-200F-3A73-317A-9BE10AA5619A}"/>
              </a:ext>
            </a:extLst>
          </p:cNvPr>
          <p:cNvSpPr/>
          <p:nvPr/>
        </p:nvSpPr>
        <p:spPr>
          <a:xfrm rot="5400000">
            <a:off x="4154520" y="2200111"/>
            <a:ext cx="362272" cy="1266254"/>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Left Brace 40">
            <a:extLst>
              <a:ext uri="{FF2B5EF4-FFF2-40B4-BE49-F238E27FC236}">
                <a16:creationId xmlns:a16="http://schemas.microsoft.com/office/drawing/2014/main" id="{78183E26-6E6E-D765-AD39-6B0087D27BC2}"/>
              </a:ext>
            </a:extLst>
          </p:cNvPr>
          <p:cNvSpPr/>
          <p:nvPr/>
        </p:nvSpPr>
        <p:spPr>
          <a:xfrm rot="5400000">
            <a:off x="2398984" y="1747866"/>
            <a:ext cx="362273" cy="2170744"/>
          </a:xfrm>
          <a:prstGeom prst="leftBrace">
            <a:avLst>
              <a:gd name="adj1" fmla="val 0"/>
              <a:gd name="adj2" fmla="val 50000"/>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ectangle 6">
            <a:extLst>
              <a:ext uri="{FF2B5EF4-FFF2-40B4-BE49-F238E27FC236}">
                <a16:creationId xmlns:a16="http://schemas.microsoft.com/office/drawing/2014/main" id="{457845A3-0FB9-6B7F-B807-E901978CAFE0}"/>
              </a:ext>
            </a:extLst>
          </p:cNvPr>
          <p:cNvSpPr/>
          <p:nvPr/>
        </p:nvSpPr>
        <p:spPr>
          <a:xfrm>
            <a:off x="1494750" y="3121442"/>
            <a:ext cx="2249778"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E15FCDB0-E6D0-64FD-4C0C-67EA9A4F5E3D}"/>
              </a:ext>
            </a:extLst>
          </p:cNvPr>
          <p:cNvGrpSpPr/>
          <p:nvPr/>
        </p:nvGrpSpPr>
        <p:grpSpPr>
          <a:xfrm>
            <a:off x="5665082" y="3189512"/>
            <a:ext cx="3478581" cy="369333"/>
            <a:chOff x="1528425" y="1995487"/>
            <a:chExt cx="3478581" cy="369333"/>
          </a:xfrm>
        </p:grpSpPr>
        <p:sp>
          <p:nvSpPr>
            <p:cNvPr id="17" name="Rectangle 16">
              <a:extLst>
                <a:ext uri="{FF2B5EF4-FFF2-40B4-BE49-F238E27FC236}">
                  <a16:creationId xmlns:a16="http://schemas.microsoft.com/office/drawing/2014/main" id="{5E6F539E-231C-3158-E2E5-6FFA9EEB6DEC}"/>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9" name="Rectangle 18">
              <a:extLst>
                <a:ext uri="{FF2B5EF4-FFF2-40B4-BE49-F238E27FC236}">
                  <a16:creationId xmlns:a16="http://schemas.microsoft.com/office/drawing/2014/main" id="{120BAFEA-950C-98A5-ECF2-1847C396ADCF}"/>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0" name="Rectangle 19">
              <a:extLst>
                <a:ext uri="{FF2B5EF4-FFF2-40B4-BE49-F238E27FC236}">
                  <a16:creationId xmlns:a16="http://schemas.microsoft.com/office/drawing/2014/main" id="{8802A24A-7534-B439-05BA-6AB162BEED8E}"/>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1" name="Rectangle 20">
              <a:extLst>
                <a:ext uri="{FF2B5EF4-FFF2-40B4-BE49-F238E27FC236}">
                  <a16:creationId xmlns:a16="http://schemas.microsoft.com/office/drawing/2014/main" id="{35589437-127D-F383-05D0-4AF3E75CD621}"/>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3" name="Rectangle 22">
              <a:extLst>
                <a:ext uri="{FF2B5EF4-FFF2-40B4-BE49-F238E27FC236}">
                  <a16:creationId xmlns:a16="http://schemas.microsoft.com/office/drawing/2014/main" id="{FEFE9ADC-7BB9-9258-AE17-C51601DB4971}"/>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4" name="Rectangle 23">
              <a:extLst>
                <a:ext uri="{FF2B5EF4-FFF2-40B4-BE49-F238E27FC236}">
                  <a16:creationId xmlns:a16="http://schemas.microsoft.com/office/drawing/2014/main" id="{A7B03F70-5854-6090-1236-27BF3536F342}"/>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5" name="Rectangle 24">
              <a:extLst>
                <a:ext uri="{FF2B5EF4-FFF2-40B4-BE49-F238E27FC236}">
                  <a16:creationId xmlns:a16="http://schemas.microsoft.com/office/drawing/2014/main" id="{28499DB0-071F-2B84-B05E-E0338C827539}"/>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6" name="Rectangle 25">
              <a:extLst>
                <a:ext uri="{FF2B5EF4-FFF2-40B4-BE49-F238E27FC236}">
                  <a16:creationId xmlns:a16="http://schemas.microsoft.com/office/drawing/2014/main" id="{FA5E8248-4D78-BCA2-A85F-B1E1372BDF28}"/>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sp>
        <p:nvSpPr>
          <p:cNvPr id="27" name="Left Brace 26">
            <a:extLst>
              <a:ext uri="{FF2B5EF4-FFF2-40B4-BE49-F238E27FC236}">
                <a16:creationId xmlns:a16="http://schemas.microsoft.com/office/drawing/2014/main" id="{C3843E6F-7A3D-EA7A-91CB-43256665D626}"/>
              </a:ext>
            </a:extLst>
          </p:cNvPr>
          <p:cNvSpPr/>
          <p:nvPr/>
        </p:nvSpPr>
        <p:spPr>
          <a:xfrm rot="16200000">
            <a:off x="7227600" y="2256322"/>
            <a:ext cx="369332" cy="3462799"/>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TextBox 27">
            <a:extLst>
              <a:ext uri="{FF2B5EF4-FFF2-40B4-BE49-F238E27FC236}">
                <a16:creationId xmlns:a16="http://schemas.microsoft.com/office/drawing/2014/main" id="{BE425A28-5171-09A4-C50E-2A277E0C6E90}"/>
              </a:ext>
            </a:extLst>
          </p:cNvPr>
          <p:cNvSpPr txBox="1"/>
          <p:nvPr/>
        </p:nvSpPr>
        <p:spPr>
          <a:xfrm>
            <a:off x="6071125" y="4298654"/>
            <a:ext cx="2848432" cy="369332"/>
          </a:xfrm>
          <a:prstGeom prst="rect">
            <a:avLst/>
          </a:prstGeom>
          <a:noFill/>
        </p:spPr>
        <p:txBody>
          <a:bodyPr wrap="square" rtlCol="0">
            <a:spAutoFit/>
          </a:bodyPr>
          <a:lstStyle/>
          <a:p>
            <a:pPr algn="ctr"/>
            <a:r>
              <a:rPr lang="en-US" dirty="0"/>
              <a:t>ASCII for 'H'</a:t>
            </a:r>
          </a:p>
        </p:txBody>
      </p:sp>
      <p:sp>
        <p:nvSpPr>
          <p:cNvPr id="29" name="TextBox 28">
            <a:extLst>
              <a:ext uri="{FF2B5EF4-FFF2-40B4-BE49-F238E27FC236}">
                <a16:creationId xmlns:a16="http://schemas.microsoft.com/office/drawing/2014/main" id="{E40C39B4-C91B-31AC-F1D9-E1139A7A3D4E}"/>
              </a:ext>
            </a:extLst>
          </p:cNvPr>
          <p:cNvSpPr txBox="1"/>
          <p:nvPr/>
        </p:nvSpPr>
        <p:spPr>
          <a:xfrm>
            <a:off x="1980018" y="2131409"/>
            <a:ext cx="1290033" cy="369332"/>
          </a:xfrm>
          <a:prstGeom prst="rect">
            <a:avLst/>
          </a:prstGeom>
          <a:noFill/>
        </p:spPr>
        <p:txBody>
          <a:bodyPr wrap="none" rtlCol="0">
            <a:spAutoFit/>
          </a:bodyPr>
          <a:lstStyle/>
          <a:p>
            <a:pPr algn="ctr"/>
            <a:r>
              <a:rPr lang="en-US" dirty="0"/>
              <a:t>Set Register</a:t>
            </a:r>
          </a:p>
        </p:txBody>
      </p:sp>
      <p:sp>
        <p:nvSpPr>
          <p:cNvPr id="30" name="Left Brace 29">
            <a:extLst>
              <a:ext uri="{FF2B5EF4-FFF2-40B4-BE49-F238E27FC236}">
                <a16:creationId xmlns:a16="http://schemas.microsoft.com/office/drawing/2014/main" id="{A49AF57F-2336-E30F-A4C9-E1C42609FB09}"/>
              </a:ext>
            </a:extLst>
          </p:cNvPr>
          <p:cNvSpPr/>
          <p:nvPr/>
        </p:nvSpPr>
        <p:spPr>
          <a:xfrm rot="16200000">
            <a:off x="2403773" y="2884123"/>
            <a:ext cx="379824" cy="2217691"/>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AB8E2F76-E567-3E8B-B6E9-B9C648285C69}"/>
              </a:ext>
            </a:extLst>
          </p:cNvPr>
          <p:cNvSpPr txBox="1"/>
          <p:nvPr/>
        </p:nvSpPr>
        <p:spPr>
          <a:xfrm>
            <a:off x="2127944" y="4204560"/>
            <a:ext cx="994183" cy="369332"/>
          </a:xfrm>
          <a:prstGeom prst="rect">
            <a:avLst/>
          </a:prstGeom>
          <a:noFill/>
        </p:spPr>
        <p:txBody>
          <a:bodyPr wrap="none" rtlCol="0">
            <a:spAutoFit/>
          </a:bodyPr>
          <a:lstStyle/>
          <a:p>
            <a:pPr algn="ctr"/>
            <a:r>
              <a:rPr lang="en-US" dirty="0"/>
              <a:t>Op Code</a:t>
            </a:r>
          </a:p>
        </p:txBody>
      </p:sp>
    </p:spTree>
    <p:extLst>
      <p:ext uri="{BB962C8B-B14F-4D97-AF65-F5344CB8AC3E}">
        <p14:creationId xmlns:p14="http://schemas.microsoft.com/office/powerpoint/2010/main" val="324865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3402-64A5-2193-B8C1-FB1FB02553AC}"/>
              </a:ext>
            </a:extLst>
          </p:cNvPr>
          <p:cNvSpPr>
            <a:spLocks noGrp="1"/>
          </p:cNvSpPr>
          <p:nvPr>
            <p:ph type="title"/>
          </p:nvPr>
        </p:nvSpPr>
        <p:spPr/>
        <p:txBody>
          <a:bodyPr/>
          <a:lstStyle/>
          <a:p>
            <a:r>
              <a:rPr lang="en-US" dirty="0"/>
              <a:t>Single Register 8-Bit Instruction</a:t>
            </a:r>
          </a:p>
        </p:txBody>
      </p:sp>
      <p:grpSp>
        <p:nvGrpSpPr>
          <p:cNvPr id="16" name="Group 15">
            <a:extLst>
              <a:ext uri="{FF2B5EF4-FFF2-40B4-BE49-F238E27FC236}">
                <a16:creationId xmlns:a16="http://schemas.microsoft.com/office/drawing/2014/main" id="{F2C269F2-B75C-712C-7CCB-A32271A1CF59}"/>
              </a:ext>
            </a:extLst>
          </p:cNvPr>
          <p:cNvGrpSpPr/>
          <p:nvPr/>
        </p:nvGrpSpPr>
        <p:grpSpPr>
          <a:xfrm>
            <a:off x="1528425" y="3178823"/>
            <a:ext cx="3478581" cy="369333"/>
            <a:chOff x="1528425" y="1995487"/>
            <a:chExt cx="3478581" cy="369333"/>
          </a:xfrm>
        </p:grpSpPr>
        <p:sp>
          <p:nvSpPr>
            <p:cNvPr id="3" name="Rectangle 2">
              <a:extLst>
                <a:ext uri="{FF2B5EF4-FFF2-40B4-BE49-F238E27FC236}">
                  <a16:creationId xmlns:a16="http://schemas.microsoft.com/office/drawing/2014/main" id="{C457A29E-9016-3F32-E7BE-7F8FB6CFE772}"/>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5" name="Rectangle 4">
              <a:extLst>
                <a:ext uri="{FF2B5EF4-FFF2-40B4-BE49-F238E27FC236}">
                  <a16:creationId xmlns:a16="http://schemas.microsoft.com/office/drawing/2014/main" id="{C36C3E23-D57B-69B9-4640-701865D18BE9}"/>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8" name="Rectangle 7">
              <a:extLst>
                <a:ext uri="{FF2B5EF4-FFF2-40B4-BE49-F238E27FC236}">
                  <a16:creationId xmlns:a16="http://schemas.microsoft.com/office/drawing/2014/main" id="{1DAE2393-306F-25C4-E7C7-0C0071520AB8}"/>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9" name="Rectangle 8">
              <a:extLst>
                <a:ext uri="{FF2B5EF4-FFF2-40B4-BE49-F238E27FC236}">
                  <a16:creationId xmlns:a16="http://schemas.microsoft.com/office/drawing/2014/main" id="{47EE9A4C-C10E-A3AC-8D69-2E1217EDA4C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2" name="Rectangle 11">
              <a:extLst>
                <a:ext uri="{FF2B5EF4-FFF2-40B4-BE49-F238E27FC236}">
                  <a16:creationId xmlns:a16="http://schemas.microsoft.com/office/drawing/2014/main" id="{AC4A6076-3768-BB9B-2E6A-C1D91481C72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3" name="Rectangle 12">
              <a:extLst>
                <a:ext uri="{FF2B5EF4-FFF2-40B4-BE49-F238E27FC236}">
                  <a16:creationId xmlns:a16="http://schemas.microsoft.com/office/drawing/2014/main" id="{14CE0CAF-316B-4205-37F4-89910820B556}"/>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4" name="Rectangle 13">
              <a:extLst>
                <a:ext uri="{FF2B5EF4-FFF2-40B4-BE49-F238E27FC236}">
                  <a16:creationId xmlns:a16="http://schemas.microsoft.com/office/drawing/2014/main" id="{D4369AED-359C-9080-B757-122C972B21D7}"/>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5" name="Rectangle 14">
              <a:extLst>
                <a:ext uri="{FF2B5EF4-FFF2-40B4-BE49-F238E27FC236}">
                  <a16:creationId xmlns:a16="http://schemas.microsoft.com/office/drawing/2014/main" id="{39680262-CBC8-52F0-189A-9D1D9B4E8076}"/>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sp>
        <p:nvSpPr>
          <p:cNvPr id="18" name="TextBox 17">
            <a:extLst>
              <a:ext uri="{FF2B5EF4-FFF2-40B4-BE49-F238E27FC236}">
                <a16:creationId xmlns:a16="http://schemas.microsoft.com/office/drawing/2014/main" id="{15266729-ACB9-E482-B523-3F9B110373AA}"/>
              </a:ext>
            </a:extLst>
          </p:cNvPr>
          <p:cNvSpPr txBox="1"/>
          <p:nvPr/>
        </p:nvSpPr>
        <p:spPr>
          <a:xfrm>
            <a:off x="6096000" y="1905164"/>
            <a:ext cx="5615640" cy="584775"/>
          </a:xfrm>
          <a:prstGeom prst="rect">
            <a:avLst/>
          </a:prstGeom>
          <a:noFill/>
        </p:spPr>
        <p:txBody>
          <a:bodyPr wrap="none" rtlCol="0">
            <a:spAutoFit/>
          </a:bodyPr>
          <a:lstStyle/>
          <a:p>
            <a:r>
              <a:rPr lang="en-US" sz="3200" dirty="0">
                <a:latin typeface="Courier New" panose="02070309020205020404" pitchFamily="49" charset="0"/>
                <a:cs typeface="Courier New" panose="02070309020205020404" pitchFamily="49" charset="0"/>
              </a:rPr>
              <a:t>INC A2  # Increment A2</a:t>
            </a:r>
          </a:p>
        </p:txBody>
      </p:sp>
      <p:sp>
        <p:nvSpPr>
          <p:cNvPr id="22" name="Rectangle 21">
            <a:extLst>
              <a:ext uri="{FF2B5EF4-FFF2-40B4-BE49-F238E27FC236}">
                <a16:creationId xmlns:a16="http://schemas.microsoft.com/office/drawing/2014/main" id="{BD4D1F36-7107-D2EB-84BA-9CE417146E2F}"/>
              </a:ext>
            </a:extLst>
          </p:cNvPr>
          <p:cNvSpPr/>
          <p:nvPr/>
        </p:nvSpPr>
        <p:spPr>
          <a:xfrm>
            <a:off x="3713791" y="3129713"/>
            <a:ext cx="1330250" cy="48409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 Brace 30">
            <a:extLst>
              <a:ext uri="{FF2B5EF4-FFF2-40B4-BE49-F238E27FC236}">
                <a16:creationId xmlns:a16="http://schemas.microsoft.com/office/drawing/2014/main" id="{6A2B1D30-80D8-1772-B793-BBE0B2CC1542}"/>
              </a:ext>
            </a:extLst>
          </p:cNvPr>
          <p:cNvSpPr/>
          <p:nvPr/>
        </p:nvSpPr>
        <p:spPr>
          <a:xfrm rot="16200000">
            <a:off x="4440337" y="3549351"/>
            <a:ext cx="362272" cy="869685"/>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A4C035E2-3CE9-9B6E-9889-1CEBCDD0E99B}"/>
              </a:ext>
            </a:extLst>
          </p:cNvPr>
          <p:cNvSpPr txBox="1"/>
          <p:nvPr/>
        </p:nvSpPr>
        <p:spPr>
          <a:xfrm>
            <a:off x="4142818" y="4344821"/>
            <a:ext cx="957313" cy="646331"/>
          </a:xfrm>
          <a:prstGeom prst="rect">
            <a:avLst/>
          </a:prstGeom>
          <a:noFill/>
        </p:spPr>
        <p:txBody>
          <a:bodyPr wrap="none" rtlCol="0">
            <a:spAutoFit/>
          </a:bodyPr>
          <a:lstStyle/>
          <a:p>
            <a:r>
              <a:rPr lang="en-US" dirty="0"/>
              <a:t>Register</a:t>
            </a:r>
          </a:p>
          <a:p>
            <a:r>
              <a:rPr lang="en-US" dirty="0"/>
              <a:t>Number</a:t>
            </a:r>
          </a:p>
        </p:txBody>
      </p:sp>
      <p:sp>
        <p:nvSpPr>
          <p:cNvPr id="33" name="TextBox 32">
            <a:extLst>
              <a:ext uri="{FF2B5EF4-FFF2-40B4-BE49-F238E27FC236}">
                <a16:creationId xmlns:a16="http://schemas.microsoft.com/office/drawing/2014/main" id="{F8617A25-2B37-A6A3-FD88-7FBADF1BAA0E}"/>
              </a:ext>
            </a:extLst>
          </p:cNvPr>
          <p:cNvSpPr txBox="1"/>
          <p:nvPr/>
        </p:nvSpPr>
        <p:spPr>
          <a:xfrm>
            <a:off x="3247686" y="5230298"/>
            <a:ext cx="1420517" cy="646331"/>
          </a:xfrm>
          <a:prstGeom prst="rect">
            <a:avLst/>
          </a:prstGeom>
          <a:noFill/>
        </p:spPr>
        <p:txBody>
          <a:bodyPr wrap="none" rtlCol="0">
            <a:spAutoFit/>
          </a:bodyPr>
          <a:lstStyle/>
          <a:p>
            <a:r>
              <a:rPr lang="en-US" dirty="0"/>
              <a:t>0 = A register</a:t>
            </a:r>
          </a:p>
          <a:p>
            <a:r>
              <a:rPr lang="en-US" dirty="0"/>
              <a:t>1 = X register</a:t>
            </a:r>
          </a:p>
        </p:txBody>
      </p:sp>
      <p:cxnSp>
        <p:nvCxnSpPr>
          <p:cNvPr id="34" name="Straight Arrow Connector 33">
            <a:extLst>
              <a:ext uri="{FF2B5EF4-FFF2-40B4-BE49-F238E27FC236}">
                <a16:creationId xmlns:a16="http://schemas.microsoft.com/office/drawing/2014/main" id="{AA69FF53-09C9-49DE-6FD6-8F8275040F8A}"/>
              </a:ext>
            </a:extLst>
          </p:cNvPr>
          <p:cNvCxnSpPr>
            <a:cxnSpLocks/>
            <a:stCxn id="33" idx="0"/>
          </p:cNvCxnSpPr>
          <p:nvPr/>
        </p:nvCxnSpPr>
        <p:spPr>
          <a:xfrm flipH="1" flipV="1">
            <a:off x="3931213" y="3548155"/>
            <a:ext cx="26732" cy="16821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8" name="Left Brace 37">
            <a:extLst>
              <a:ext uri="{FF2B5EF4-FFF2-40B4-BE49-F238E27FC236}">
                <a16:creationId xmlns:a16="http://schemas.microsoft.com/office/drawing/2014/main" id="{DBF7D409-200F-3A73-317A-9BE10AA5619A}"/>
              </a:ext>
            </a:extLst>
          </p:cNvPr>
          <p:cNvSpPr/>
          <p:nvPr/>
        </p:nvSpPr>
        <p:spPr>
          <a:xfrm rot="5400000">
            <a:off x="4154520" y="2200111"/>
            <a:ext cx="362272" cy="1266254"/>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77F1E588-6674-972E-B495-523EB7381141}"/>
              </a:ext>
            </a:extLst>
          </p:cNvPr>
          <p:cNvSpPr txBox="1"/>
          <p:nvPr/>
        </p:nvSpPr>
        <p:spPr>
          <a:xfrm>
            <a:off x="3884699" y="2131409"/>
            <a:ext cx="940193" cy="369332"/>
          </a:xfrm>
          <a:prstGeom prst="rect">
            <a:avLst/>
          </a:prstGeom>
          <a:noFill/>
        </p:spPr>
        <p:txBody>
          <a:bodyPr wrap="none" rtlCol="0">
            <a:spAutoFit/>
          </a:bodyPr>
          <a:lstStyle/>
          <a:p>
            <a:pPr algn="ctr"/>
            <a:r>
              <a:rPr lang="en-US" dirty="0"/>
              <a:t>Register</a:t>
            </a:r>
          </a:p>
        </p:txBody>
      </p:sp>
      <p:sp>
        <p:nvSpPr>
          <p:cNvPr id="41" name="Left Brace 40">
            <a:extLst>
              <a:ext uri="{FF2B5EF4-FFF2-40B4-BE49-F238E27FC236}">
                <a16:creationId xmlns:a16="http://schemas.microsoft.com/office/drawing/2014/main" id="{78183E26-6E6E-D765-AD39-6B0087D27BC2}"/>
              </a:ext>
            </a:extLst>
          </p:cNvPr>
          <p:cNvSpPr/>
          <p:nvPr/>
        </p:nvSpPr>
        <p:spPr>
          <a:xfrm rot="5400000">
            <a:off x="2398984" y="1747866"/>
            <a:ext cx="362273" cy="2170744"/>
          </a:xfrm>
          <a:prstGeom prst="leftBrace">
            <a:avLst>
              <a:gd name="adj1" fmla="val 0"/>
              <a:gd name="adj2" fmla="val 50000"/>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5447EDF9-9D4B-DA1B-69A0-F87DAF7A0586}"/>
              </a:ext>
            </a:extLst>
          </p:cNvPr>
          <p:cNvSpPr txBox="1"/>
          <p:nvPr/>
        </p:nvSpPr>
        <p:spPr>
          <a:xfrm>
            <a:off x="1606071" y="2131409"/>
            <a:ext cx="2037930" cy="369332"/>
          </a:xfrm>
          <a:prstGeom prst="rect">
            <a:avLst/>
          </a:prstGeom>
          <a:noFill/>
        </p:spPr>
        <p:txBody>
          <a:bodyPr wrap="none" rtlCol="0">
            <a:spAutoFit/>
          </a:bodyPr>
          <a:lstStyle/>
          <a:p>
            <a:pPr algn="ctr"/>
            <a:r>
              <a:rPr lang="en-US" dirty="0"/>
              <a:t>Decrement Register</a:t>
            </a:r>
          </a:p>
        </p:txBody>
      </p:sp>
      <p:sp>
        <p:nvSpPr>
          <p:cNvPr id="6" name="Rectangle 5">
            <a:extLst>
              <a:ext uri="{FF2B5EF4-FFF2-40B4-BE49-F238E27FC236}">
                <a16:creationId xmlns:a16="http://schemas.microsoft.com/office/drawing/2014/main" id="{5B0E5947-A000-0F53-DB5E-E9D3D4C3972F}"/>
              </a:ext>
            </a:extLst>
          </p:cNvPr>
          <p:cNvSpPr/>
          <p:nvPr/>
        </p:nvSpPr>
        <p:spPr>
          <a:xfrm>
            <a:off x="1494750" y="3121442"/>
            <a:ext cx="2207778"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Brace 9">
            <a:extLst>
              <a:ext uri="{FF2B5EF4-FFF2-40B4-BE49-F238E27FC236}">
                <a16:creationId xmlns:a16="http://schemas.microsoft.com/office/drawing/2014/main" id="{8F488D4B-9974-87C4-14E4-102EE705FF5D}"/>
              </a:ext>
            </a:extLst>
          </p:cNvPr>
          <p:cNvSpPr/>
          <p:nvPr/>
        </p:nvSpPr>
        <p:spPr>
          <a:xfrm rot="16200000">
            <a:off x="2403773" y="2884123"/>
            <a:ext cx="379824" cy="2217691"/>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BDE40B06-2288-B52B-3088-191B7691918A}"/>
              </a:ext>
            </a:extLst>
          </p:cNvPr>
          <p:cNvSpPr txBox="1"/>
          <p:nvPr/>
        </p:nvSpPr>
        <p:spPr>
          <a:xfrm>
            <a:off x="2127944" y="4204560"/>
            <a:ext cx="994183" cy="369332"/>
          </a:xfrm>
          <a:prstGeom prst="rect">
            <a:avLst/>
          </a:prstGeom>
          <a:noFill/>
        </p:spPr>
        <p:txBody>
          <a:bodyPr wrap="none" rtlCol="0">
            <a:spAutoFit/>
          </a:bodyPr>
          <a:lstStyle/>
          <a:p>
            <a:pPr algn="ctr"/>
            <a:r>
              <a:rPr lang="en-US" dirty="0"/>
              <a:t>Op Code</a:t>
            </a:r>
          </a:p>
        </p:txBody>
      </p:sp>
    </p:spTree>
    <p:extLst>
      <p:ext uri="{BB962C8B-B14F-4D97-AF65-F5344CB8AC3E}">
        <p14:creationId xmlns:p14="http://schemas.microsoft.com/office/powerpoint/2010/main" val="25290065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3402-64A5-2193-B8C1-FB1FB02553AC}"/>
              </a:ext>
            </a:extLst>
          </p:cNvPr>
          <p:cNvSpPr>
            <a:spLocks noGrp="1"/>
          </p:cNvSpPr>
          <p:nvPr>
            <p:ph type="title"/>
          </p:nvPr>
        </p:nvSpPr>
        <p:spPr/>
        <p:txBody>
          <a:bodyPr/>
          <a:lstStyle/>
          <a:p>
            <a:r>
              <a:rPr lang="en-US" dirty="0"/>
              <a:t>Print  and Halt Instructions</a:t>
            </a:r>
          </a:p>
        </p:txBody>
      </p:sp>
      <p:grpSp>
        <p:nvGrpSpPr>
          <p:cNvPr id="16" name="Group 15">
            <a:extLst>
              <a:ext uri="{FF2B5EF4-FFF2-40B4-BE49-F238E27FC236}">
                <a16:creationId xmlns:a16="http://schemas.microsoft.com/office/drawing/2014/main" id="{F2C269F2-B75C-712C-7CCB-A32271A1CF59}"/>
              </a:ext>
            </a:extLst>
          </p:cNvPr>
          <p:cNvGrpSpPr/>
          <p:nvPr/>
        </p:nvGrpSpPr>
        <p:grpSpPr>
          <a:xfrm>
            <a:off x="1528425" y="3011183"/>
            <a:ext cx="3478581" cy="369333"/>
            <a:chOff x="1528425" y="1995487"/>
            <a:chExt cx="3478581" cy="369333"/>
          </a:xfrm>
        </p:grpSpPr>
        <p:sp>
          <p:nvSpPr>
            <p:cNvPr id="3" name="Rectangle 2">
              <a:extLst>
                <a:ext uri="{FF2B5EF4-FFF2-40B4-BE49-F238E27FC236}">
                  <a16:creationId xmlns:a16="http://schemas.microsoft.com/office/drawing/2014/main" id="{C457A29E-9016-3F32-E7BE-7F8FB6CFE772}"/>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5" name="Rectangle 4">
              <a:extLst>
                <a:ext uri="{FF2B5EF4-FFF2-40B4-BE49-F238E27FC236}">
                  <a16:creationId xmlns:a16="http://schemas.microsoft.com/office/drawing/2014/main" id="{C36C3E23-D57B-69B9-4640-701865D18BE9}"/>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8" name="Rectangle 7">
              <a:extLst>
                <a:ext uri="{FF2B5EF4-FFF2-40B4-BE49-F238E27FC236}">
                  <a16:creationId xmlns:a16="http://schemas.microsoft.com/office/drawing/2014/main" id="{1DAE2393-306F-25C4-E7C7-0C0071520AB8}"/>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9" name="Rectangle 8">
              <a:extLst>
                <a:ext uri="{FF2B5EF4-FFF2-40B4-BE49-F238E27FC236}">
                  <a16:creationId xmlns:a16="http://schemas.microsoft.com/office/drawing/2014/main" id="{47EE9A4C-C10E-A3AC-8D69-2E1217EDA4C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2" name="Rectangle 11">
              <a:extLst>
                <a:ext uri="{FF2B5EF4-FFF2-40B4-BE49-F238E27FC236}">
                  <a16:creationId xmlns:a16="http://schemas.microsoft.com/office/drawing/2014/main" id="{AC4A6076-3768-BB9B-2E6A-C1D91481C72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3" name="Rectangle 12">
              <a:extLst>
                <a:ext uri="{FF2B5EF4-FFF2-40B4-BE49-F238E27FC236}">
                  <a16:creationId xmlns:a16="http://schemas.microsoft.com/office/drawing/2014/main" id="{14CE0CAF-316B-4205-37F4-89910820B556}"/>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4" name="Rectangle 13">
              <a:extLst>
                <a:ext uri="{FF2B5EF4-FFF2-40B4-BE49-F238E27FC236}">
                  <a16:creationId xmlns:a16="http://schemas.microsoft.com/office/drawing/2014/main" id="{D4369AED-359C-9080-B757-122C972B21D7}"/>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5" name="Rectangle 14">
              <a:extLst>
                <a:ext uri="{FF2B5EF4-FFF2-40B4-BE49-F238E27FC236}">
                  <a16:creationId xmlns:a16="http://schemas.microsoft.com/office/drawing/2014/main" id="{39680262-CBC8-52F0-189A-9D1D9B4E8076}"/>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sp>
        <p:nvSpPr>
          <p:cNvPr id="6" name="TextBox 5">
            <a:extLst>
              <a:ext uri="{FF2B5EF4-FFF2-40B4-BE49-F238E27FC236}">
                <a16:creationId xmlns:a16="http://schemas.microsoft.com/office/drawing/2014/main" id="{6C6FCC78-C045-108B-A231-E73006D936FE}"/>
              </a:ext>
            </a:extLst>
          </p:cNvPr>
          <p:cNvSpPr txBox="1"/>
          <p:nvPr/>
        </p:nvSpPr>
        <p:spPr>
          <a:xfrm>
            <a:off x="6096000" y="1905164"/>
            <a:ext cx="5615640" cy="1569660"/>
          </a:xfrm>
          <a:prstGeom prst="rect">
            <a:avLst/>
          </a:prstGeom>
          <a:noFill/>
        </p:spPr>
        <p:txBody>
          <a:bodyPr wrap="none" rtlCol="0">
            <a:spAutoFit/>
          </a:bodyPr>
          <a:lstStyle/>
          <a:p>
            <a:r>
              <a:rPr lang="en-US" sz="3200" dirty="0">
                <a:latin typeface="Courier New" panose="02070309020205020404" pitchFamily="49" charset="0"/>
                <a:cs typeface="Courier New" panose="02070309020205020404" pitchFamily="49" charset="0"/>
              </a:rPr>
              <a:t>PS      # Print Memory</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HALT    # Stop the CPU</a:t>
            </a:r>
          </a:p>
        </p:txBody>
      </p:sp>
      <p:sp>
        <p:nvSpPr>
          <p:cNvPr id="17" name="Rectangle 16">
            <a:extLst>
              <a:ext uri="{FF2B5EF4-FFF2-40B4-BE49-F238E27FC236}">
                <a16:creationId xmlns:a16="http://schemas.microsoft.com/office/drawing/2014/main" id="{0E72114B-E76D-86E5-5173-FE14B89BEB65}"/>
              </a:ext>
            </a:extLst>
          </p:cNvPr>
          <p:cNvSpPr/>
          <p:nvPr/>
        </p:nvSpPr>
        <p:spPr>
          <a:xfrm>
            <a:off x="1494750" y="2953802"/>
            <a:ext cx="3512256"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692EE2A7-9F1A-CA5E-D0EF-3B773EED0FBA}"/>
              </a:ext>
            </a:extLst>
          </p:cNvPr>
          <p:cNvGrpSpPr/>
          <p:nvPr/>
        </p:nvGrpSpPr>
        <p:grpSpPr>
          <a:xfrm>
            <a:off x="1494750" y="2008041"/>
            <a:ext cx="3478581" cy="369333"/>
            <a:chOff x="1528425" y="1995487"/>
            <a:chExt cx="3478581" cy="369333"/>
          </a:xfrm>
        </p:grpSpPr>
        <p:sp>
          <p:nvSpPr>
            <p:cNvPr id="25" name="Rectangle 24">
              <a:extLst>
                <a:ext uri="{FF2B5EF4-FFF2-40B4-BE49-F238E27FC236}">
                  <a16:creationId xmlns:a16="http://schemas.microsoft.com/office/drawing/2014/main" id="{48858FF5-2DFD-D0C7-A228-7942FCA705DB}"/>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6" name="Rectangle 25">
              <a:extLst>
                <a:ext uri="{FF2B5EF4-FFF2-40B4-BE49-F238E27FC236}">
                  <a16:creationId xmlns:a16="http://schemas.microsoft.com/office/drawing/2014/main" id="{D9A3C256-7726-41DA-9DA1-B7E849180CE3}"/>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7" name="Rectangle 26">
              <a:extLst>
                <a:ext uri="{FF2B5EF4-FFF2-40B4-BE49-F238E27FC236}">
                  <a16:creationId xmlns:a16="http://schemas.microsoft.com/office/drawing/2014/main" id="{54109F61-E001-9CF2-1EB0-ECFFE2202390}"/>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8" name="Rectangle 27">
              <a:extLst>
                <a:ext uri="{FF2B5EF4-FFF2-40B4-BE49-F238E27FC236}">
                  <a16:creationId xmlns:a16="http://schemas.microsoft.com/office/drawing/2014/main" id="{94F2758C-C895-A385-CF93-9F7120A7DFB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29" name="Rectangle 28">
              <a:extLst>
                <a:ext uri="{FF2B5EF4-FFF2-40B4-BE49-F238E27FC236}">
                  <a16:creationId xmlns:a16="http://schemas.microsoft.com/office/drawing/2014/main" id="{2A3A8885-84BA-7F8B-9B2B-B525F49FB4A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30" name="Rectangle 29">
              <a:extLst>
                <a:ext uri="{FF2B5EF4-FFF2-40B4-BE49-F238E27FC236}">
                  <a16:creationId xmlns:a16="http://schemas.microsoft.com/office/drawing/2014/main" id="{051E9694-BC55-E433-D630-8E9DB9625A54}"/>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31" name="Rectangle 30">
              <a:extLst>
                <a:ext uri="{FF2B5EF4-FFF2-40B4-BE49-F238E27FC236}">
                  <a16:creationId xmlns:a16="http://schemas.microsoft.com/office/drawing/2014/main" id="{444A616A-A480-CE2F-467F-6D81950D9768}"/>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32" name="Rectangle 31">
              <a:extLst>
                <a:ext uri="{FF2B5EF4-FFF2-40B4-BE49-F238E27FC236}">
                  <a16:creationId xmlns:a16="http://schemas.microsoft.com/office/drawing/2014/main" id="{85B6A2E7-4314-DD4C-E237-47B7C873BD7A}"/>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grpSp>
      <p:sp>
        <p:nvSpPr>
          <p:cNvPr id="33" name="Rectangle 32">
            <a:extLst>
              <a:ext uri="{FF2B5EF4-FFF2-40B4-BE49-F238E27FC236}">
                <a16:creationId xmlns:a16="http://schemas.microsoft.com/office/drawing/2014/main" id="{D1E3B197-ABF2-5F0B-72EF-F9FFE5AB61C8}"/>
              </a:ext>
            </a:extLst>
          </p:cNvPr>
          <p:cNvSpPr/>
          <p:nvPr/>
        </p:nvSpPr>
        <p:spPr>
          <a:xfrm>
            <a:off x="1461075" y="1950660"/>
            <a:ext cx="3512256"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7882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A3402-64A5-2193-B8C1-FB1FB02553AC}"/>
              </a:ext>
            </a:extLst>
          </p:cNvPr>
          <p:cNvSpPr>
            <a:spLocks noGrp="1"/>
          </p:cNvSpPr>
          <p:nvPr>
            <p:ph type="title"/>
          </p:nvPr>
        </p:nvSpPr>
        <p:spPr/>
        <p:txBody>
          <a:bodyPr/>
          <a:lstStyle/>
          <a:p>
            <a:r>
              <a:rPr lang="en-US" dirty="0"/>
              <a:t>Two Register Instruction</a:t>
            </a:r>
          </a:p>
        </p:txBody>
      </p:sp>
      <p:grpSp>
        <p:nvGrpSpPr>
          <p:cNvPr id="16" name="Group 15">
            <a:extLst>
              <a:ext uri="{FF2B5EF4-FFF2-40B4-BE49-F238E27FC236}">
                <a16:creationId xmlns:a16="http://schemas.microsoft.com/office/drawing/2014/main" id="{F2C269F2-B75C-712C-7CCB-A32271A1CF59}"/>
              </a:ext>
            </a:extLst>
          </p:cNvPr>
          <p:cNvGrpSpPr/>
          <p:nvPr/>
        </p:nvGrpSpPr>
        <p:grpSpPr>
          <a:xfrm>
            <a:off x="1528425" y="3178823"/>
            <a:ext cx="3478581" cy="369333"/>
            <a:chOff x="1528425" y="1995487"/>
            <a:chExt cx="3478581" cy="369333"/>
          </a:xfrm>
        </p:grpSpPr>
        <p:sp>
          <p:nvSpPr>
            <p:cNvPr id="3" name="Rectangle 2">
              <a:extLst>
                <a:ext uri="{FF2B5EF4-FFF2-40B4-BE49-F238E27FC236}">
                  <a16:creationId xmlns:a16="http://schemas.microsoft.com/office/drawing/2014/main" id="{C457A29E-9016-3F32-E7BE-7F8FB6CFE772}"/>
                </a:ext>
              </a:extLst>
            </p:cNvPr>
            <p:cNvSpPr/>
            <p:nvPr/>
          </p:nvSpPr>
          <p:spPr>
            <a:xfrm>
              <a:off x="1528425"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5" name="Rectangle 4">
              <a:extLst>
                <a:ext uri="{FF2B5EF4-FFF2-40B4-BE49-F238E27FC236}">
                  <a16:creationId xmlns:a16="http://schemas.microsoft.com/office/drawing/2014/main" id="{C36C3E23-D57B-69B9-4640-701865D18BE9}"/>
                </a:ext>
              </a:extLst>
            </p:cNvPr>
            <p:cNvSpPr/>
            <p:nvPr/>
          </p:nvSpPr>
          <p:spPr>
            <a:xfrm>
              <a:off x="196321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8" name="Rectangle 7">
              <a:extLst>
                <a:ext uri="{FF2B5EF4-FFF2-40B4-BE49-F238E27FC236}">
                  <a16:creationId xmlns:a16="http://schemas.microsoft.com/office/drawing/2014/main" id="{1DAE2393-306F-25C4-E7C7-0C0071520AB8}"/>
                </a:ext>
              </a:extLst>
            </p:cNvPr>
            <p:cNvSpPr/>
            <p:nvPr/>
          </p:nvSpPr>
          <p:spPr>
            <a:xfrm>
              <a:off x="2398057"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9" name="Rectangle 8">
              <a:extLst>
                <a:ext uri="{FF2B5EF4-FFF2-40B4-BE49-F238E27FC236}">
                  <a16:creationId xmlns:a16="http://schemas.microsoft.com/office/drawing/2014/main" id="{47EE9A4C-C10E-A3AC-8D69-2E1217EDA4CE}"/>
                </a:ext>
              </a:extLst>
            </p:cNvPr>
            <p:cNvSpPr/>
            <p:nvPr/>
          </p:nvSpPr>
          <p:spPr>
            <a:xfrm>
              <a:off x="283284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12" name="Rectangle 11">
              <a:extLst>
                <a:ext uri="{FF2B5EF4-FFF2-40B4-BE49-F238E27FC236}">
                  <a16:creationId xmlns:a16="http://schemas.microsoft.com/office/drawing/2014/main" id="{AC4A6076-3768-BB9B-2E6A-C1D91481C722}"/>
                </a:ext>
              </a:extLst>
            </p:cNvPr>
            <p:cNvSpPr/>
            <p:nvPr/>
          </p:nvSpPr>
          <p:spPr>
            <a:xfrm>
              <a:off x="3267742"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3" name="Rectangle 12">
              <a:extLst>
                <a:ext uri="{FF2B5EF4-FFF2-40B4-BE49-F238E27FC236}">
                  <a16:creationId xmlns:a16="http://schemas.microsoft.com/office/drawing/2014/main" id="{14CE0CAF-316B-4205-37F4-89910820B556}"/>
                </a:ext>
              </a:extLst>
            </p:cNvPr>
            <p:cNvSpPr/>
            <p:nvPr/>
          </p:nvSpPr>
          <p:spPr>
            <a:xfrm>
              <a:off x="3702529"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4" name="Rectangle 13">
              <a:extLst>
                <a:ext uri="{FF2B5EF4-FFF2-40B4-BE49-F238E27FC236}">
                  <a16:creationId xmlns:a16="http://schemas.microsoft.com/office/drawing/2014/main" id="{D4369AED-359C-9080-B757-122C972B21D7}"/>
                </a:ext>
              </a:extLst>
            </p:cNvPr>
            <p:cNvSpPr/>
            <p:nvPr/>
          </p:nvSpPr>
          <p:spPr>
            <a:xfrm>
              <a:off x="4137374"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15" name="Rectangle 14">
              <a:extLst>
                <a:ext uri="{FF2B5EF4-FFF2-40B4-BE49-F238E27FC236}">
                  <a16:creationId xmlns:a16="http://schemas.microsoft.com/office/drawing/2014/main" id="{39680262-CBC8-52F0-189A-9D1D9B4E8076}"/>
                </a:ext>
              </a:extLst>
            </p:cNvPr>
            <p:cNvSpPr/>
            <p:nvPr/>
          </p:nvSpPr>
          <p:spPr>
            <a:xfrm>
              <a:off x="4572161" y="1995487"/>
              <a:ext cx="43484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grpSp>
      <p:sp>
        <p:nvSpPr>
          <p:cNvPr id="18" name="TextBox 17">
            <a:extLst>
              <a:ext uri="{FF2B5EF4-FFF2-40B4-BE49-F238E27FC236}">
                <a16:creationId xmlns:a16="http://schemas.microsoft.com/office/drawing/2014/main" id="{15266729-ACB9-E482-B523-3F9B110373AA}"/>
              </a:ext>
            </a:extLst>
          </p:cNvPr>
          <p:cNvSpPr txBox="1"/>
          <p:nvPr/>
        </p:nvSpPr>
        <p:spPr>
          <a:xfrm>
            <a:off x="6096000" y="1905164"/>
            <a:ext cx="6109365" cy="584775"/>
          </a:xfrm>
          <a:prstGeom prst="rect">
            <a:avLst/>
          </a:prstGeom>
          <a:noFill/>
        </p:spPr>
        <p:txBody>
          <a:bodyPr wrap="none" rtlCol="0">
            <a:spAutoFit/>
          </a:bodyPr>
          <a:lstStyle/>
          <a:p>
            <a:r>
              <a:rPr lang="en-US" sz="3200" dirty="0">
                <a:latin typeface="Courier New" panose="02070309020205020404" pitchFamily="49" charset="0"/>
                <a:cs typeface="Courier New" panose="02070309020205020404" pitchFamily="49" charset="0"/>
              </a:rPr>
              <a:t>MV A1,X3 ; Copy A1 to X3</a:t>
            </a:r>
          </a:p>
        </p:txBody>
      </p:sp>
      <p:sp>
        <p:nvSpPr>
          <p:cNvPr id="7" name="Rectangle 6">
            <a:extLst>
              <a:ext uri="{FF2B5EF4-FFF2-40B4-BE49-F238E27FC236}">
                <a16:creationId xmlns:a16="http://schemas.microsoft.com/office/drawing/2014/main" id="{8357BF21-8984-7729-7B45-FD078B17392E}"/>
              </a:ext>
            </a:extLst>
          </p:cNvPr>
          <p:cNvSpPr/>
          <p:nvPr/>
        </p:nvSpPr>
        <p:spPr>
          <a:xfrm>
            <a:off x="2372279" y="3121442"/>
            <a:ext cx="1330250" cy="48409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 Brace 9">
            <a:extLst>
              <a:ext uri="{FF2B5EF4-FFF2-40B4-BE49-F238E27FC236}">
                <a16:creationId xmlns:a16="http://schemas.microsoft.com/office/drawing/2014/main" id="{774DCD8F-8B6D-9407-77A0-DCDAA676BAEF}"/>
              </a:ext>
            </a:extLst>
          </p:cNvPr>
          <p:cNvSpPr/>
          <p:nvPr/>
        </p:nvSpPr>
        <p:spPr>
          <a:xfrm rot="16200000">
            <a:off x="3086551" y="3532809"/>
            <a:ext cx="362272" cy="869685"/>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79E145A-3601-8CBA-5F9D-69F74605B6E9}"/>
              </a:ext>
            </a:extLst>
          </p:cNvPr>
          <p:cNvSpPr txBox="1"/>
          <p:nvPr/>
        </p:nvSpPr>
        <p:spPr>
          <a:xfrm>
            <a:off x="2789032" y="4328279"/>
            <a:ext cx="957313" cy="646331"/>
          </a:xfrm>
          <a:prstGeom prst="rect">
            <a:avLst/>
          </a:prstGeom>
          <a:noFill/>
        </p:spPr>
        <p:txBody>
          <a:bodyPr wrap="none" rtlCol="0">
            <a:spAutoFit/>
          </a:bodyPr>
          <a:lstStyle/>
          <a:p>
            <a:r>
              <a:rPr lang="en-US" dirty="0"/>
              <a:t>Register</a:t>
            </a:r>
          </a:p>
          <a:p>
            <a:r>
              <a:rPr lang="en-US" dirty="0"/>
              <a:t>Number</a:t>
            </a:r>
          </a:p>
        </p:txBody>
      </p:sp>
      <p:sp>
        <p:nvSpPr>
          <p:cNvPr id="19" name="TextBox 18">
            <a:extLst>
              <a:ext uri="{FF2B5EF4-FFF2-40B4-BE49-F238E27FC236}">
                <a16:creationId xmlns:a16="http://schemas.microsoft.com/office/drawing/2014/main" id="{60AEE718-D411-D342-5493-9599815BB5A2}"/>
              </a:ext>
            </a:extLst>
          </p:cNvPr>
          <p:cNvSpPr txBox="1"/>
          <p:nvPr/>
        </p:nvSpPr>
        <p:spPr>
          <a:xfrm>
            <a:off x="1194962" y="4314832"/>
            <a:ext cx="1420517" cy="646331"/>
          </a:xfrm>
          <a:prstGeom prst="rect">
            <a:avLst/>
          </a:prstGeom>
          <a:noFill/>
        </p:spPr>
        <p:txBody>
          <a:bodyPr wrap="none" rtlCol="0">
            <a:spAutoFit/>
          </a:bodyPr>
          <a:lstStyle/>
          <a:p>
            <a:r>
              <a:rPr lang="en-US" dirty="0"/>
              <a:t>0 = A register</a:t>
            </a:r>
          </a:p>
          <a:p>
            <a:r>
              <a:rPr lang="en-US" dirty="0"/>
              <a:t>1 = X register</a:t>
            </a:r>
          </a:p>
        </p:txBody>
      </p:sp>
      <p:cxnSp>
        <p:nvCxnSpPr>
          <p:cNvPr id="21" name="Straight Arrow Connector 20">
            <a:extLst>
              <a:ext uri="{FF2B5EF4-FFF2-40B4-BE49-F238E27FC236}">
                <a16:creationId xmlns:a16="http://schemas.microsoft.com/office/drawing/2014/main" id="{C511C4A7-0BB9-E7E6-DE21-8A8CA506AB59}"/>
              </a:ext>
            </a:extLst>
          </p:cNvPr>
          <p:cNvCxnSpPr>
            <a:stCxn id="19" idx="0"/>
            <a:endCxn id="8" idx="2"/>
          </p:cNvCxnSpPr>
          <p:nvPr/>
        </p:nvCxnSpPr>
        <p:spPr>
          <a:xfrm flipV="1">
            <a:off x="1905221" y="3548156"/>
            <a:ext cx="710259" cy="7666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BD4D1F36-7107-D2EB-84BA-9CE417146E2F}"/>
              </a:ext>
            </a:extLst>
          </p:cNvPr>
          <p:cNvSpPr/>
          <p:nvPr/>
        </p:nvSpPr>
        <p:spPr>
          <a:xfrm>
            <a:off x="3713791" y="3129713"/>
            <a:ext cx="1330250" cy="484094"/>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 Brace 30">
            <a:extLst>
              <a:ext uri="{FF2B5EF4-FFF2-40B4-BE49-F238E27FC236}">
                <a16:creationId xmlns:a16="http://schemas.microsoft.com/office/drawing/2014/main" id="{6A2B1D30-80D8-1772-B793-BBE0B2CC1542}"/>
              </a:ext>
            </a:extLst>
          </p:cNvPr>
          <p:cNvSpPr/>
          <p:nvPr/>
        </p:nvSpPr>
        <p:spPr>
          <a:xfrm rot="16200000">
            <a:off x="4440337" y="3549351"/>
            <a:ext cx="362272" cy="869685"/>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 name="TextBox 31">
            <a:extLst>
              <a:ext uri="{FF2B5EF4-FFF2-40B4-BE49-F238E27FC236}">
                <a16:creationId xmlns:a16="http://schemas.microsoft.com/office/drawing/2014/main" id="{A4C035E2-3CE9-9B6E-9889-1CEBCDD0E99B}"/>
              </a:ext>
            </a:extLst>
          </p:cNvPr>
          <p:cNvSpPr txBox="1"/>
          <p:nvPr/>
        </p:nvSpPr>
        <p:spPr>
          <a:xfrm>
            <a:off x="4142818" y="4344821"/>
            <a:ext cx="957313" cy="646331"/>
          </a:xfrm>
          <a:prstGeom prst="rect">
            <a:avLst/>
          </a:prstGeom>
          <a:noFill/>
        </p:spPr>
        <p:txBody>
          <a:bodyPr wrap="none" rtlCol="0">
            <a:spAutoFit/>
          </a:bodyPr>
          <a:lstStyle/>
          <a:p>
            <a:r>
              <a:rPr lang="en-US" dirty="0"/>
              <a:t>Register</a:t>
            </a:r>
          </a:p>
          <a:p>
            <a:r>
              <a:rPr lang="en-US" dirty="0"/>
              <a:t>Number</a:t>
            </a:r>
          </a:p>
        </p:txBody>
      </p:sp>
      <p:sp>
        <p:nvSpPr>
          <p:cNvPr id="33" name="TextBox 32">
            <a:extLst>
              <a:ext uri="{FF2B5EF4-FFF2-40B4-BE49-F238E27FC236}">
                <a16:creationId xmlns:a16="http://schemas.microsoft.com/office/drawing/2014/main" id="{F8617A25-2B37-A6A3-FD88-7FBADF1BAA0E}"/>
              </a:ext>
            </a:extLst>
          </p:cNvPr>
          <p:cNvSpPr txBox="1"/>
          <p:nvPr/>
        </p:nvSpPr>
        <p:spPr>
          <a:xfrm>
            <a:off x="3247686" y="5230298"/>
            <a:ext cx="1420517" cy="646331"/>
          </a:xfrm>
          <a:prstGeom prst="rect">
            <a:avLst/>
          </a:prstGeom>
          <a:noFill/>
        </p:spPr>
        <p:txBody>
          <a:bodyPr wrap="none" rtlCol="0">
            <a:spAutoFit/>
          </a:bodyPr>
          <a:lstStyle/>
          <a:p>
            <a:r>
              <a:rPr lang="en-US" dirty="0"/>
              <a:t>0 = A register</a:t>
            </a:r>
          </a:p>
          <a:p>
            <a:r>
              <a:rPr lang="en-US" dirty="0"/>
              <a:t>1 = X register</a:t>
            </a:r>
          </a:p>
        </p:txBody>
      </p:sp>
      <p:cxnSp>
        <p:nvCxnSpPr>
          <p:cNvPr id="34" name="Straight Arrow Connector 33">
            <a:extLst>
              <a:ext uri="{FF2B5EF4-FFF2-40B4-BE49-F238E27FC236}">
                <a16:creationId xmlns:a16="http://schemas.microsoft.com/office/drawing/2014/main" id="{AA69FF53-09C9-49DE-6FD6-8F8275040F8A}"/>
              </a:ext>
            </a:extLst>
          </p:cNvPr>
          <p:cNvCxnSpPr>
            <a:cxnSpLocks/>
            <a:stCxn id="33" idx="0"/>
          </p:cNvCxnSpPr>
          <p:nvPr/>
        </p:nvCxnSpPr>
        <p:spPr>
          <a:xfrm flipH="1" flipV="1">
            <a:off x="3931213" y="3548155"/>
            <a:ext cx="26732" cy="16821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7" name="Left Brace 36">
            <a:extLst>
              <a:ext uri="{FF2B5EF4-FFF2-40B4-BE49-F238E27FC236}">
                <a16:creationId xmlns:a16="http://schemas.microsoft.com/office/drawing/2014/main" id="{1641CB4D-A73B-4737-2B33-77A098B363DA}"/>
              </a:ext>
            </a:extLst>
          </p:cNvPr>
          <p:cNvSpPr/>
          <p:nvPr/>
        </p:nvSpPr>
        <p:spPr>
          <a:xfrm rot="5400000">
            <a:off x="2888268" y="2208244"/>
            <a:ext cx="362272" cy="1266254"/>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Left Brace 37">
            <a:extLst>
              <a:ext uri="{FF2B5EF4-FFF2-40B4-BE49-F238E27FC236}">
                <a16:creationId xmlns:a16="http://schemas.microsoft.com/office/drawing/2014/main" id="{DBF7D409-200F-3A73-317A-9BE10AA5619A}"/>
              </a:ext>
            </a:extLst>
          </p:cNvPr>
          <p:cNvSpPr/>
          <p:nvPr/>
        </p:nvSpPr>
        <p:spPr>
          <a:xfrm rot="5400000">
            <a:off x="4154520" y="2200111"/>
            <a:ext cx="362272" cy="1266254"/>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78F34071-755B-6B11-CDAF-87D08E2BE375}"/>
              </a:ext>
            </a:extLst>
          </p:cNvPr>
          <p:cNvSpPr txBox="1"/>
          <p:nvPr/>
        </p:nvSpPr>
        <p:spPr>
          <a:xfrm>
            <a:off x="2460017" y="1914044"/>
            <a:ext cx="1263616" cy="646331"/>
          </a:xfrm>
          <a:prstGeom prst="rect">
            <a:avLst/>
          </a:prstGeom>
          <a:noFill/>
        </p:spPr>
        <p:txBody>
          <a:bodyPr wrap="none" rtlCol="0">
            <a:spAutoFit/>
          </a:bodyPr>
          <a:lstStyle/>
          <a:p>
            <a:pPr algn="ctr"/>
            <a:r>
              <a:rPr lang="en-US" dirty="0"/>
              <a:t>Destination</a:t>
            </a:r>
          </a:p>
          <a:p>
            <a:pPr algn="ctr"/>
            <a:r>
              <a:rPr lang="en-US" dirty="0"/>
              <a:t>Register</a:t>
            </a:r>
          </a:p>
        </p:txBody>
      </p:sp>
      <p:sp>
        <p:nvSpPr>
          <p:cNvPr id="40" name="TextBox 39">
            <a:extLst>
              <a:ext uri="{FF2B5EF4-FFF2-40B4-BE49-F238E27FC236}">
                <a16:creationId xmlns:a16="http://schemas.microsoft.com/office/drawing/2014/main" id="{77F1E588-6674-972E-B495-523EB7381141}"/>
              </a:ext>
            </a:extLst>
          </p:cNvPr>
          <p:cNvSpPr txBox="1"/>
          <p:nvPr/>
        </p:nvSpPr>
        <p:spPr>
          <a:xfrm>
            <a:off x="3890421" y="1908616"/>
            <a:ext cx="940194" cy="646331"/>
          </a:xfrm>
          <a:prstGeom prst="rect">
            <a:avLst/>
          </a:prstGeom>
          <a:noFill/>
        </p:spPr>
        <p:txBody>
          <a:bodyPr wrap="none" rtlCol="0">
            <a:spAutoFit/>
          </a:bodyPr>
          <a:lstStyle/>
          <a:p>
            <a:pPr algn="ctr"/>
            <a:r>
              <a:rPr lang="en-US" dirty="0"/>
              <a:t>Source</a:t>
            </a:r>
          </a:p>
          <a:p>
            <a:pPr algn="ctr"/>
            <a:r>
              <a:rPr lang="en-US" dirty="0"/>
              <a:t>Register</a:t>
            </a:r>
          </a:p>
        </p:txBody>
      </p:sp>
      <p:sp>
        <p:nvSpPr>
          <p:cNvPr id="41" name="Left Brace 40">
            <a:extLst>
              <a:ext uri="{FF2B5EF4-FFF2-40B4-BE49-F238E27FC236}">
                <a16:creationId xmlns:a16="http://schemas.microsoft.com/office/drawing/2014/main" id="{78183E26-6E6E-D765-AD39-6B0087D27BC2}"/>
              </a:ext>
            </a:extLst>
          </p:cNvPr>
          <p:cNvSpPr/>
          <p:nvPr/>
        </p:nvSpPr>
        <p:spPr>
          <a:xfrm rot="5400000">
            <a:off x="1777143" y="2369708"/>
            <a:ext cx="362272" cy="927059"/>
          </a:xfrm>
          <a:prstGeom prst="leftBrace">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5447EDF9-9D4B-DA1B-69A0-F87DAF7A0586}"/>
              </a:ext>
            </a:extLst>
          </p:cNvPr>
          <p:cNvSpPr txBox="1"/>
          <p:nvPr/>
        </p:nvSpPr>
        <p:spPr>
          <a:xfrm>
            <a:off x="1496347" y="1914044"/>
            <a:ext cx="940193" cy="646331"/>
          </a:xfrm>
          <a:prstGeom prst="rect">
            <a:avLst/>
          </a:prstGeom>
          <a:noFill/>
        </p:spPr>
        <p:txBody>
          <a:bodyPr wrap="none" rtlCol="0">
            <a:spAutoFit/>
          </a:bodyPr>
          <a:lstStyle/>
          <a:p>
            <a:pPr algn="ctr"/>
            <a:r>
              <a:rPr lang="en-US" dirty="0"/>
              <a:t>Register</a:t>
            </a:r>
          </a:p>
          <a:p>
            <a:pPr algn="ctr"/>
            <a:r>
              <a:rPr lang="en-US" dirty="0"/>
              <a:t>Copy</a:t>
            </a:r>
          </a:p>
        </p:txBody>
      </p:sp>
      <p:sp>
        <p:nvSpPr>
          <p:cNvPr id="6" name="Rectangle 5">
            <a:extLst>
              <a:ext uri="{FF2B5EF4-FFF2-40B4-BE49-F238E27FC236}">
                <a16:creationId xmlns:a16="http://schemas.microsoft.com/office/drawing/2014/main" id="{38475088-3631-E1AE-A247-C29DEBC6CCA7}"/>
              </a:ext>
            </a:extLst>
          </p:cNvPr>
          <p:cNvSpPr/>
          <p:nvPr/>
        </p:nvSpPr>
        <p:spPr>
          <a:xfrm>
            <a:off x="1487951" y="3125754"/>
            <a:ext cx="892045" cy="4840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4764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6627DD-6460-81B3-3D1D-76DEE3A017B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2106DF42-BE2A-74D5-0D11-013D36D9E933}"/>
              </a:ext>
            </a:extLst>
          </p:cNvPr>
          <p:cNvSpPr/>
          <p:nvPr/>
        </p:nvSpPr>
        <p:spPr>
          <a:xfrm>
            <a:off x="9511141" y="3031103"/>
            <a:ext cx="1842659" cy="3273842"/>
          </a:xfrm>
          <a:prstGeom prst="rect">
            <a:avLst/>
          </a:prstGeom>
          <a:solidFill>
            <a:schemeClr val="accent6">
              <a:lumMod val="20000"/>
              <a:lumOff val="80000"/>
            </a:schemeClr>
          </a:solid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F5BE3AE-CF60-62B4-62EF-F16261FF138C}"/>
              </a:ext>
            </a:extLst>
          </p:cNvPr>
          <p:cNvSpPr/>
          <p:nvPr/>
        </p:nvSpPr>
        <p:spPr>
          <a:xfrm>
            <a:off x="7652084" y="1454578"/>
            <a:ext cx="4283242" cy="951738"/>
          </a:xfrm>
          <a:prstGeom prst="rect">
            <a:avLst/>
          </a:prstGeom>
          <a:solidFill>
            <a:schemeClr val="accent6">
              <a:lumMod val="20000"/>
              <a:lumOff val="80000"/>
            </a:schemeClr>
          </a:solidFill>
          <a:ln w="38100">
            <a:solidFill>
              <a:srgbClr val="00B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449B317-23B4-2CDE-BFEA-E04E8C00A63D}"/>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3BD74831-7DA5-057E-701D-CCC01AC0563D}"/>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95546616-7599-9CC2-DFD4-4B955EB63CBC}"/>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9" name="TextBox 28">
            <a:extLst>
              <a:ext uri="{FF2B5EF4-FFF2-40B4-BE49-F238E27FC236}">
                <a16:creationId xmlns:a16="http://schemas.microsoft.com/office/drawing/2014/main" id="{84A64E30-7025-1011-5E0E-09AEC96CC2B4}"/>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3F1CA73A-3DFB-BDE3-4065-4DF5B6B3B685}"/>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966B42B2-A1BD-4FBD-5F9D-0014190868C2}"/>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CFA37D21-5BF1-504B-E8B7-82DFF8DD560B}"/>
              </a:ext>
            </a:extLst>
          </p:cNvPr>
          <p:cNvSpPr/>
          <p:nvPr/>
        </p:nvSpPr>
        <p:spPr>
          <a:xfrm>
            <a:off x="7317090" y="32786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3" name="TextBox 32">
            <a:extLst>
              <a:ext uri="{FF2B5EF4-FFF2-40B4-BE49-F238E27FC236}">
                <a16:creationId xmlns:a16="http://schemas.microsoft.com/office/drawing/2014/main" id="{83A3DAA5-F65F-751C-2C42-A32591989416}"/>
              </a:ext>
            </a:extLst>
          </p:cNvPr>
          <p:cNvSpPr txBox="1"/>
          <p:nvPr/>
        </p:nvSpPr>
        <p:spPr>
          <a:xfrm>
            <a:off x="6522945" y="3277734"/>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764748E6-6717-F9B1-E742-C57EB8D54DD0}"/>
              </a:ext>
            </a:extLst>
          </p:cNvPr>
          <p:cNvSpPr/>
          <p:nvPr/>
        </p:nvSpPr>
        <p:spPr>
          <a:xfrm>
            <a:off x="7317089" y="376182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5" name="TextBox 34">
            <a:extLst>
              <a:ext uri="{FF2B5EF4-FFF2-40B4-BE49-F238E27FC236}">
                <a16:creationId xmlns:a16="http://schemas.microsoft.com/office/drawing/2014/main" id="{75A10073-E53D-BC18-B780-633EDC200A7F}"/>
              </a:ext>
            </a:extLst>
          </p:cNvPr>
          <p:cNvSpPr txBox="1"/>
          <p:nvPr/>
        </p:nvSpPr>
        <p:spPr>
          <a:xfrm>
            <a:off x="6513981" y="3739415"/>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0416EAE5-3184-2872-41F3-845201CBC515}"/>
              </a:ext>
            </a:extLst>
          </p:cNvPr>
          <p:cNvSpPr/>
          <p:nvPr/>
        </p:nvSpPr>
        <p:spPr>
          <a:xfrm>
            <a:off x="7321573" y="426474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7" name="TextBox 36">
            <a:extLst>
              <a:ext uri="{FF2B5EF4-FFF2-40B4-BE49-F238E27FC236}">
                <a16:creationId xmlns:a16="http://schemas.microsoft.com/office/drawing/2014/main" id="{14566568-9C76-030D-D096-C0D225B8EBC1}"/>
              </a:ext>
            </a:extLst>
          </p:cNvPr>
          <p:cNvSpPr txBox="1"/>
          <p:nvPr/>
        </p:nvSpPr>
        <p:spPr>
          <a:xfrm>
            <a:off x="6527428" y="426384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6F0EEFC7-1E82-80BD-1AFD-A4C9F8550AB1}"/>
              </a:ext>
            </a:extLst>
          </p:cNvPr>
          <p:cNvSpPr/>
          <p:nvPr/>
        </p:nvSpPr>
        <p:spPr>
          <a:xfrm>
            <a:off x="7321572" y="474793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4FC4F5E3-8377-8906-2716-3F1B6489A982}"/>
              </a:ext>
            </a:extLst>
          </p:cNvPr>
          <p:cNvSpPr txBox="1"/>
          <p:nvPr/>
        </p:nvSpPr>
        <p:spPr>
          <a:xfrm>
            <a:off x="6518464" y="472552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DE2668D5-4CE9-2142-0B16-7C2D20F537C7}"/>
              </a:ext>
            </a:extLst>
          </p:cNvPr>
          <p:cNvSpPr/>
          <p:nvPr/>
        </p:nvSpPr>
        <p:spPr>
          <a:xfrm>
            <a:off x="7317088" y="525981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A2E58F05-9DAB-7940-6770-91D4675B1501}"/>
              </a:ext>
            </a:extLst>
          </p:cNvPr>
          <p:cNvSpPr txBox="1"/>
          <p:nvPr/>
        </p:nvSpPr>
        <p:spPr>
          <a:xfrm>
            <a:off x="6522943" y="525892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134D4BE2-ED0F-364B-A636-C325EC9DDB17}"/>
              </a:ext>
            </a:extLst>
          </p:cNvPr>
          <p:cNvSpPr/>
          <p:nvPr/>
        </p:nvSpPr>
        <p:spPr>
          <a:xfrm>
            <a:off x="7317087" y="5743013"/>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30118B58-EE3A-52E1-8FBB-DECD89CDA2FA}"/>
              </a:ext>
            </a:extLst>
          </p:cNvPr>
          <p:cNvSpPr txBox="1"/>
          <p:nvPr/>
        </p:nvSpPr>
        <p:spPr>
          <a:xfrm>
            <a:off x="6513979" y="5720604"/>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1" name="TextBox 80">
            <a:extLst>
              <a:ext uri="{FF2B5EF4-FFF2-40B4-BE49-F238E27FC236}">
                <a16:creationId xmlns:a16="http://schemas.microsoft.com/office/drawing/2014/main" id="{07493F42-2D1B-2F69-E8FC-51B3DA27CC54}"/>
              </a:ext>
            </a:extLst>
          </p:cNvPr>
          <p:cNvSpPr txBox="1"/>
          <p:nvPr/>
        </p:nvSpPr>
        <p:spPr>
          <a:xfrm>
            <a:off x="6337680" y="2539500"/>
            <a:ext cx="2058769" cy="369332"/>
          </a:xfrm>
          <a:prstGeom prst="rect">
            <a:avLst/>
          </a:prstGeom>
          <a:noFill/>
        </p:spPr>
        <p:txBody>
          <a:bodyPr wrap="none" rtlCol="0">
            <a:spAutoFit/>
          </a:bodyPr>
          <a:lstStyle/>
          <a:p>
            <a:r>
              <a:rPr lang="en-US" dirty="0"/>
              <a:t>Instruction Memory</a:t>
            </a:r>
          </a:p>
        </p:txBody>
      </p:sp>
      <p:sp>
        <p:nvSpPr>
          <p:cNvPr id="83" name="Rectangle 82">
            <a:extLst>
              <a:ext uri="{FF2B5EF4-FFF2-40B4-BE49-F238E27FC236}">
                <a16:creationId xmlns:a16="http://schemas.microsoft.com/office/drawing/2014/main" id="{32E98CDE-120F-CE15-B3B2-6C13952476E7}"/>
              </a:ext>
            </a:extLst>
          </p:cNvPr>
          <p:cNvSpPr/>
          <p:nvPr/>
        </p:nvSpPr>
        <p:spPr>
          <a:xfrm>
            <a:off x="10322273" y="324792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9D23DAD9-4191-A097-D8DB-2FECB2299A0A}"/>
              </a:ext>
            </a:extLst>
          </p:cNvPr>
          <p:cNvSpPr txBox="1"/>
          <p:nvPr/>
        </p:nvSpPr>
        <p:spPr>
          <a:xfrm>
            <a:off x="9528128" y="32470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26465A3F-3083-75DE-CE8A-9EC50BCFBE35}"/>
              </a:ext>
            </a:extLst>
          </p:cNvPr>
          <p:cNvSpPr/>
          <p:nvPr/>
        </p:nvSpPr>
        <p:spPr>
          <a:xfrm>
            <a:off x="10322272" y="373112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2EF4DFC8-CEF4-F021-C3CA-5CACD8D8CB66}"/>
              </a:ext>
            </a:extLst>
          </p:cNvPr>
          <p:cNvSpPr txBox="1"/>
          <p:nvPr/>
        </p:nvSpPr>
        <p:spPr>
          <a:xfrm>
            <a:off x="9519164" y="37087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E2F1B0B7-D503-9883-3E13-06239CC9E6C9}"/>
              </a:ext>
            </a:extLst>
          </p:cNvPr>
          <p:cNvSpPr/>
          <p:nvPr/>
        </p:nvSpPr>
        <p:spPr>
          <a:xfrm>
            <a:off x="10326756" y="423403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44C8B4F7-B93E-1846-8D66-263D22CEADAB}"/>
              </a:ext>
            </a:extLst>
          </p:cNvPr>
          <p:cNvSpPr txBox="1"/>
          <p:nvPr/>
        </p:nvSpPr>
        <p:spPr>
          <a:xfrm>
            <a:off x="9532611" y="42331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1694E2D1-53F9-EEF5-9452-ED5F6880CF85}"/>
              </a:ext>
            </a:extLst>
          </p:cNvPr>
          <p:cNvSpPr/>
          <p:nvPr/>
        </p:nvSpPr>
        <p:spPr>
          <a:xfrm>
            <a:off x="10326755" y="471723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3985EECF-BA59-669D-6CE0-4F4A316684D0}"/>
              </a:ext>
            </a:extLst>
          </p:cNvPr>
          <p:cNvSpPr txBox="1"/>
          <p:nvPr/>
        </p:nvSpPr>
        <p:spPr>
          <a:xfrm>
            <a:off x="9523647" y="46948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6306731E-70BA-4F10-5F2F-C38F27B75A1C}"/>
              </a:ext>
            </a:extLst>
          </p:cNvPr>
          <p:cNvSpPr/>
          <p:nvPr/>
        </p:nvSpPr>
        <p:spPr>
          <a:xfrm>
            <a:off x="10322271" y="522911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0CEF4790-64B1-DDB2-FD24-B2E6E44A5520}"/>
              </a:ext>
            </a:extLst>
          </p:cNvPr>
          <p:cNvSpPr txBox="1"/>
          <p:nvPr/>
        </p:nvSpPr>
        <p:spPr>
          <a:xfrm>
            <a:off x="9528126" y="52282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69DA7FB1-82F7-5B94-25FB-823D0CE1FE72}"/>
              </a:ext>
            </a:extLst>
          </p:cNvPr>
          <p:cNvSpPr/>
          <p:nvPr/>
        </p:nvSpPr>
        <p:spPr>
          <a:xfrm>
            <a:off x="10322270" y="571231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8FD73A48-7A37-8435-1CDB-03679B9AE802}"/>
              </a:ext>
            </a:extLst>
          </p:cNvPr>
          <p:cNvSpPr txBox="1"/>
          <p:nvPr/>
        </p:nvSpPr>
        <p:spPr>
          <a:xfrm>
            <a:off x="9519162" y="56899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2" name="TextBox 101">
            <a:extLst>
              <a:ext uri="{FF2B5EF4-FFF2-40B4-BE49-F238E27FC236}">
                <a16:creationId xmlns:a16="http://schemas.microsoft.com/office/drawing/2014/main" id="{4550935E-BAA5-A781-E70D-1AF24AC7CB8D}"/>
              </a:ext>
            </a:extLst>
          </p:cNvPr>
          <p:cNvSpPr txBox="1"/>
          <p:nvPr/>
        </p:nvSpPr>
        <p:spPr>
          <a:xfrm>
            <a:off x="10588494" y="2551548"/>
            <a:ext cx="1530612" cy="369332"/>
          </a:xfrm>
          <a:prstGeom prst="rect">
            <a:avLst/>
          </a:prstGeom>
          <a:noFill/>
        </p:spPr>
        <p:txBody>
          <a:bodyPr wrap="none" rtlCol="0">
            <a:spAutoFit/>
          </a:bodyPr>
          <a:lstStyle/>
          <a:p>
            <a:r>
              <a:rPr lang="en-US" dirty="0"/>
              <a:t>Data  Memory</a:t>
            </a:r>
          </a:p>
        </p:txBody>
      </p:sp>
      <p:sp>
        <p:nvSpPr>
          <p:cNvPr id="103" name="Title 102">
            <a:extLst>
              <a:ext uri="{FF2B5EF4-FFF2-40B4-BE49-F238E27FC236}">
                <a16:creationId xmlns:a16="http://schemas.microsoft.com/office/drawing/2014/main" id="{E37CE224-F46B-041E-FC74-741072CE00CF}"/>
              </a:ext>
            </a:extLst>
          </p:cNvPr>
          <p:cNvSpPr>
            <a:spLocks noGrp="1"/>
          </p:cNvSpPr>
          <p:nvPr>
            <p:ph type="title"/>
          </p:nvPr>
        </p:nvSpPr>
        <p:spPr>
          <a:xfrm>
            <a:off x="838200" y="365125"/>
            <a:ext cx="3922762" cy="1325563"/>
          </a:xfrm>
        </p:spPr>
        <p:txBody>
          <a:bodyPr/>
          <a:lstStyle/>
          <a:p>
            <a:r>
              <a:rPr lang="en-US" dirty="0"/>
              <a:t>CDC8512 Variables</a:t>
            </a:r>
          </a:p>
        </p:txBody>
      </p:sp>
      <p:sp>
        <p:nvSpPr>
          <p:cNvPr id="78" name="Content Placeholder 77">
            <a:extLst>
              <a:ext uri="{FF2B5EF4-FFF2-40B4-BE49-F238E27FC236}">
                <a16:creationId xmlns:a16="http://schemas.microsoft.com/office/drawing/2014/main" id="{F2C98EDB-F756-5168-28EC-3ECBDAD3FA18}"/>
              </a:ext>
            </a:extLst>
          </p:cNvPr>
          <p:cNvSpPr>
            <a:spLocks noGrp="1"/>
          </p:cNvSpPr>
          <p:nvPr>
            <p:ph idx="1"/>
          </p:nvPr>
        </p:nvSpPr>
        <p:spPr>
          <a:xfrm>
            <a:off x="838200" y="1825625"/>
            <a:ext cx="5432471" cy="4351338"/>
          </a:xfrm>
        </p:spPr>
        <p:txBody>
          <a:bodyPr/>
          <a:lstStyle/>
          <a:p>
            <a:r>
              <a:rPr lang="en-US" dirty="0"/>
              <a:t>Address </a:t>
            </a:r>
            <a:r>
              <a:rPr lang="en-US"/>
              <a:t>Registers (4) are </a:t>
            </a:r>
            <a:r>
              <a:rPr lang="en-US" dirty="0"/>
              <a:t>for load / store addresses</a:t>
            </a:r>
          </a:p>
          <a:p>
            <a:r>
              <a:rPr lang="en-US" dirty="0"/>
              <a:t>X registers (4) are for data and computations and for load / store data</a:t>
            </a:r>
          </a:p>
          <a:p>
            <a:r>
              <a:rPr lang="en-US" dirty="0"/>
              <a:t>Data memory (255) holds variables when we want to reuse a register</a:t>
            </a:r>
          </a:p>
        </p:txBody>
      </p:sp>
      <p:sp>
        <p:nvSpPr>
          <p:cNvPr id="25" name="Rectangle 24">
            <a:extLst>
              <a:ext uri="{FF2B5EF4-FFF2-40B4-BE49-F238E27FC236}">
                <a16:creationId xmlns:a16="http://schemas.microsoft.com/office/drawing/2014/main" id="{480CF395-B3D6-06ED-55AE-495740F0779C}"/>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705267DF-BF07-1223-444E-70E825F2D5C7}"/>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6FB38BD3-768B-E4E8-491E-D138F8C49CA4}"/>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4D600D8C-20A6-CA31-301D-BAEE486D274C}"/>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45388C34-C8B0-D2BF-193A-B3B881E33523}"/>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CAC68DEF-9E14-858C-DA50-22C906D81659}"/>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C201D1FE-3169-0A17-CE99-B665A3B44D7F}"/>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E719421C-8677-2D0A-8D21-694C3AEBF47E}"/>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F253A749-C766-BEE0-1A9D-FC2309ADB954}"/>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F7359624-AD34-D256-869C-267EBDA4E290}"/>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8D7F7943-B540-30E8-B25E-4DA3040065BE}"/>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017B4E41-6125-C72D-8ACA-7D631755459D}"/>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BA9D7730-6F44-600B-C164-54AF1C3BC3C7}"/>
              </a:ext>
            </a:extLst>
          </p:cNvPr>
          <p:cNvSpPr/>
          <p:nvPr/>
        </p:nvSpPr>
        <p:spPr>
          <a:xfrm>
            <a:off x="9959460"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5" name="TextBox 74">
            <a:extLst>
              <a:ext uri="{FF2B5EF4-FFF2-40B4-BE49-F238E27FC236}">
                <a16:creationId xmlns:a16="http://schemas.microsoft.com/office/drawing/2014/main" id="{3A3C145A-ABB5-0239-8E79-59605716002C}"/>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EA9AF362-188B-A01B-0523-CCEA8363714E}"/>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96D1F38D-E7AC-3134-B166-5A76BDF9213D}"/>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cxnSp>
        <p:nvCxnSpPr>
          <p:cNvPr id="5" name="Straight Connector 4">
            <a:extLst>
              <a:ext uri="{FF2B5EF4-FFF2-40B4-BE49-F238E27FC236}">
                <a16:creationId xmlns:a16="http://schemas.microsoft.com/office/drawing/2014/main" id="{9A6A3ED7-F16E-A3DB-738E-99467B1A02FC}"/>
              </a:ext>
            </a:extLst>
          </p:cNvPr>
          <p:cNvCxnSpPr>
            <a:stCxn id="8" idx="2"/>
            <a:endCxn id="70" idx="0"/>
          </p:cNvCxnSpPr>
          <p:nvPr/>
        </p:nvCxnSpPr>
        <p:spPr>
          <a:xfrm flipH="1">
            <a:off x="8255103" y="1250424"/>
            <a:ext cx="2148" cy="542921"/>
          </a:xfrm>
          <a:prstGeom prst="line">
            <a:avLst/>
          </a:prstGeom>
          <a:ln w="5715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196BE948-7F85-691E-5B3C-88D9E8AAABD1}"/>
              </a:ext>
            </a:extLst>
          </p:cNvPr>
          <p:cNvCxnSpPr>
            <a:cxnSpLocks/>
            <a:stCxn id="64" idx="2"/>
            <a:endCxn id="72" idx="0"/>
          </p:cNvCxnSpPr>
          <p:nvPr/>
        </p:nvCxnSpPr>
        <p:spPr>
          <a:xfrm flipH="1">
            <a:off x="9296145" y="1261155"/>
            <a:ext cx="2148" cy="542921"/>
          </a:xfrm>
          <a:prstGeom prst="line">
            <a:avLst/>
          </a:prstGeom>
          <a:ln w="5715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A17AC8C-1541-DD77-E264-5E27E6FBACBC}"/>
              </a:ext>
            </a:extLst>
          </p:cNvPr>
          <p:cNvCxnSpPr>
            <a:cxnSpLocks/>
            <a:stCxn id="66" idx="2"/>
            <a:endCxn id="74" idx="0"/>
          </p:cNvCxnSpPr>
          <p:nvPr/>
        </p:nvCxnSpPr>
        <p:spPr>
          <a:xfrm flipH="1">
            <a:off x="10339336" y="1261155"/>
            <a:ext cx="2148" cy="542921"/>
          </a:xfrm>
          <a:prstGeom prst="line">
            <a:avLst/>
          </a:prstGeom>
          <a:ln w="5715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8EE45EA-6A91-9224-3089-076BC42DC52A}"/>
              </a:ext>
            </a:extLst>
          </p:cNvPr>
          <p:cNvCxnSpPr>
            <a:cxnSpLocks/>
            <a:stCxn id="68" idx="2"/>
            <a:endCxn id="76" idx="0"/>
          </p:cNvCxnSpPr>
          <p:nvPr/>
        </p:nvCxnSpPr>
        <p:spPr>
          <a:xfrm flipH="1">
            <a:off x="11380378" y="1271886"/>
            <a:ext cx="2148" cy="542921"/>
          </a:xfrm>
          <a:prstGeom prst="line">
            <a:avLst/>
          </a:prstGeom>
          <a:ln w="57150">
            <a:solidFill>
              <a:srgbClr val="00B050"/>
            </a:solidFill>
            <a:prstDash val="sysDash"/>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9124EEC3-A34E-08B1-C346-413283908700}"/>
              </a:ext>
            </a:extLst>
          </p:cNvPr>
          <p:cNvCxnSpPr>
            <a:cxnSpLocks/>
            <a:stCxn id="3" idx="0"/>
            <a:endCxn id="2" idx="2"/>
          </p:cNvCxnSpPr>
          <p:nvPr/>
        </p:nvCxnSpPr>
        <p:spPr>
          <a:xfrm rot="16200000" flipV="1">
            <a:off x="9800695" y="2399327"/>
            <a:ext cx="624787" cy="638766"/>
          </a:xfrm>
          <a:prstGeom prst="curvedConnector3">
            <a:avLst>
              <a:gd name="adj1" fmla="val 50000"/>
            </a:avLst>
          </a:prstGeom>
          <a:ln w="5715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00451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AECAE-D2D3-3A80-123E-D88A3F7C302B}"/>
              </a:ext>
            </a:extLst>
          </p:cNvPr>
          <p:cNvSpPr>
            <a:spLocks noGrp="1"/>
          </p:cNvSpPr>
          <p:nvPr>
            <p:ph type="title"/>
          </p:nvPr>
        </p:nvSpPr>
        <p:spPr>
          <a:xfrm>
            <a:off x="350520" y="1615440"/>
            <a:ext cx="2558169" cy="3337560"/>
          </a:xfrm>
        </p:spPr>
        <p:txBody>
          <a:bodyPr>
            <a:normAutofit/>
          </a:bodyPr>
          <a:lstStyle/>
          <a:p>
            <a:r>
              <a:rPr lang="en-US" dirty="0"/>
              <a:t>CDC8512 Emulator</a:t>
            </a:r>
            <a:br>
              <a:rPr lang="en-US" dirty="0"/>
            </a:br>
            <a:r>
              <a:rPr lang="en-US" dirty="0"/>
              <a:t>in</a:t>
            </a:r>
            <a:br>
              <a:rPr lang="en-US" dirty="0"/>
            </a:br>
            <a:r>
              <a:rPr lang="en-US" dirty="0"/>
              <a:t>JavaScript</a:t>
            </a:r>
          </a:p>
        </p:txBody>
      </p:sp>
      <p:sp>
        <p:nvSpPr>
          <p:cNvPr id="3" name="TextBox 2">
            <a:extLst>
              <a:ext uri="{FF2B5EF4-FFF2-40B4-BE49-F238E27FC236}">
                <a16:creationId xmlns:a16="http://schemas.microsoft.com/office/drawing/2014/main" id="{C276016F-1C3F-754B-C3A3-B79306EE0F80}"/>
              </a:ext>
            </a:extLst>
          </p:cNvPr>
          <p:cNvSpPr txBox="1"/>
          <p:nvPr/>
        </p:nvSpPr>
        <p:spPr>
          <a:xfrm>
            <a:off x="1629604" y="612844"/>
            <a:ext cx="10341293" cy="5632311"/>
          </a:xfrm>
          <a:prstGeom prst="rect">
            <a:avLst/>
          </a:prstGeom>
          <a:noFill/>
        </p:spPr>
        <p:txBody>
          <a:bodyPr wrap="none" rtlCol="0">
            <a:spAutoFit/>
          </a:bodyPr>
          <a:lstStyle/>
          <a:p>
            <a:r>
              <a:rPr lang="en-US" sz="2000" b="1" dirty="0">
                <a:latin typeface="Courier New" panose="02070309020205020404" pitchFamily="49" charset="0"/>
                <a:cs typeface="Courier New" panose="02070309020205020404" pitchFamily="49" charset="0"/>
              </a:rPr>
              <a:t>        // 5-bit patterns (bits 7-3)</a:t>
            </a:r>
          </a:p>
          <a:p>
            <a:r>
              <a:rPr lang="en-US" sz="2000" b="1" dirty="0">
                <a:latin typeface="Courier New" panose="02070309020205020404" pitchFamily="49" charset="0"/>
                <a:cs typeface="Courier New" panose="02070309020205020404" pitchFamily="49" charset="0"/>
              </a:rPr>
              <a:t>        else if ((instruction &gt;&gt; 3) === 0x08) { // 01000xxx - ZERO</a:t>
            </a:r>
          </a:p>
          <a:p>
            <a:r>
              <a:rPr lang="en-US" sz="2000" b="1" dirty="0">
                <a:latin typeface="Courier New" panose="02070309020205020404" pitchFamily="49" charset="0"/>
                <a:cs typeface="Courier New" panose="02070309020205020404" pitchFamily="49" charset="0"/>
              </a:rPr>
              <a:t>            const register = instruction &amp; 0x07;</a:t>
            </a:r>
          </a:p>
          <a:p>
            <a:r>
              <a:rPr lang="en-US" sz="2000" b="1" dirty="0">
                <a:latin typeface="Courier New" panose="02070309020205020404" pitchFamily="49" charset="0"/>
                <a:cs typeface="Courier New" panose="02070309020205020404" pitchFamily="49" charset="0"/>
              </a:rPr>
              <a:t>            const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t>
            </a:r>
            <a:r>
              <a:rPr lang="en-US" sz="2000" b="1" dirty="0" err="1">
                <a:latin typeface="Courier New" panose="02070309020205020404" pitchFamily="49" charset="0"/>
                <a:cs typeface="Courier New" panose="02070309020205020404" pitchFamily="49" charset="0"/>
              </a:rPr>
              <a:t>this.getRegisterName</a:t>
            </a:r>
            <a:r>
              <a:rPr lang="en-US" sz="2000" b="1" dirty="0">
                <a:latin typeface="Courier New" panose="02070309020205020404" pitchFamily="49" charset="0"/>
                <a:cs typeface="Courier New" panose="02070309020205020404" pitchFamily="49" charset="0"/>
              </a:rPr>
              <a:t>(register);</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a:t>
            </a:r>
            <a:r>
              <a:rPr lang="en-US" sz="2000" b="1" dirty="0">
                <a:latin typeface="Courier New" panose="02070309020205020404" pitchFamily="49" charset="0"/>
                <a:cs typeface="Courier New" panose="02070309020205020404" pitchFamily="49" charset="0"/>
              </a:rPr>
              <a:t>[</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0;</a:t>
            </a:r>
          </a:p>
          <a:p>
            <a:r>
              <a:rPr lang="en-US" sz="2000" b="1" dirty="0">
                <a:latin typeface="Courier New" panose="02070309020205020404" pitchFamily="49" charset="0"/>
                <a:cs typeface="Courier New" panose="02070309020205020404" pitchFamily="49" charset="0"/>
              </a:rPr>
              <a:t>            </a:t>
            </a:r>
          </a:p>
          <a:p>
            <a:r>
              <a:rPr lang="en-US" sz="2000" b="1" dirty="0">
                <a:latin typeface="Courier New" panose="02070309020205020404" pitchFamily="49" charset="0"/>
                <a:cs typeface="Courier New" panose="02070309020205020404" pitchFamily="49" charset="0"/>
              </a:rPr>
              <a:t>            // CDC 6500 load/store architecture: </a:t>
            </a:r>
          </a:p>
          <a:p>
            <a:r>
              <a:rPr lang="en-US" sz="2000" b="1" dirty="0">
                <a:latin typeface="Courier New" panose="02070309020205020404" pitchFamily="49" charset="0"/>
                <a:cs typeface="Courier New" panose="02070309020205020404" pitchFamily="49" charset="0"/>
              </a:rPr>
              <a:t>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'a0') {</a:t>
            </a:r>
          </a:p>
          <a:p>
            <a:r>
              <a:rPr lang="en-US" sz="2000" b="1" dirty="0">
                <a:latin typeface="Courier New" panose="02070309020205020404" pitchFamily="49" charset="0"/>
                <a:cs typeface="Courier New" panose="02070309020205020404" pitchFamily="49" charset="0"/>
              </a:rPr>
              <a:t>                this.cpu.x0 =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[this.cpu.a0];</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'a1') {</a:t>
            </a:r>
          </a:p>
          <a:p>
            <a:r>
              <a:rPr lang="en-US" sz="2000" b="1" dirty="0">
                <a:latin typeface="Courier New" panose="02070309020205020404" pitchFamily="49" charset="0"/>
                <a:cs typeface="Courier New" panose="02070309020205020404" pitchFamily="49" charset="0"/>
              </a:rPr>
              <a:t>                this.cpu.x1 =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[this.cpu.a1];</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'a2')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[this.cpu.a2] = this.cpu.x2;</a:t>
            </a:r>
          </a:p>
          <a:p>
            <a:r>
              <a:rPr lang="en-US" sz="2000" b="1" dirty="0">
                <a:latin typeface="Courier New" panose="02070309020205020404" pitchFamily="49" charset="0"/>
                <a:cs typeface="Courier New" panose="02070309020205020404" pitchFamily="49" charset="0"/>
              </a:rPr>
              <a:t>            } else if (</a:t>
            </a:r>
            <a:r>
              <a:rPr lang="en-US" sz="2000" b="1" dirty="0" err="1">
                <a:latin typeface="Courier New" panose="02070309020205020404" pitchFamily="49" charset="0"/>
                <a:cs typeface="Courier New" panose="02070309020205020404" pitchFamily="49" charset="0"/>
              </a:rPr>
              <a:t>regName</a:t>
            </a:r>
            <a:r>
              <a:rPr lang="en-US" sz="2000" b="1" dirty="0">
                <a:latin typeface="Courier New" panose="02070309020205020404" pitchFamily="49" charset="0"/>
                <a:cs typeface="Courier New" panose="02070309020205020404" pitchFamily="49" charset="0"/>
              </a:rPr>
              <a:t> === 'a3')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this.cpu.memory</a:t>
            </a:r>
            <a:r>
              <a:rPr lang="en-US" sz="2000" b="1" dirty="0">
                <a:latin typeface="Courier New" panose="02070309020205020404" pitchFamily="49" charset="0"/>
                <a:cs typeface="Courier New" panose="02070309020205020404" pitchFamily="49" charset="0"/>
              </a:rPr>
              <a:t>[this.cpu.a3] = this.cpu.x3;</a:t>
            </a:r>
          </a:p>
          <a:p>
            <a:r>
              <a:rPr lang="en-US" sz="2000" b="1" dirty="0">
                <a:latin typeface="Courier New" panose="02070309020205020404" pitchFamily="49" charset="0"/>
                <a:cs typeface="Courier New" panose="02070309020205020404" pitchFamily="49" charset="0"/>
              </a:rPr>
              <a:t>            }</a:t>
            </a:r>
          </a:p>
          <a:p>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pcIncrement</a:t>
            </a:r>
            <a:r>
              <a:rPr lang="en-US" sz="2000" b="1" dirty="0">
                <a:latin typeface="Courier New" panose="02070309020205020404" pitchFamily="49" charset="0"/>
                <a:cs typeface="Courier New" panose="02070309020205020404" pitchFamily="49" charset="0"/>
              </a:rPr>
              <a:t> = 1;</a:t>
            </a:r>
          </a:p>
          <a:p>
            <a:r>
              <a:rPr lang="en-US" sz="2000" b="1"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23775165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9716CD-BEB8-3A1E-EF1A-7754AA4AAF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A6A7E8-BAF7-EF2E-D02E-F94A1DB2FAC7}"/>
              </a:ext>
            </a:extLst>
          </p:cNvPr>
          <p:cNvSpPr>
            <a:spLocks noGrp="1"/>
          </p:cNvSpPr>
          <p:nvPr>
            <p:ph type="title"/>
          </p:nvPr>
        </p:nvSpPr>
        <p:spPr/>
        <p:txBody>
          <a:bodyPr/>
          <a:lstStyle/>
          <a:p>
            <a:r>
              <a:rPr lang="en-US" dirty="0"/>
              <a:t>Emulators for Fun</a:t>
            </a:r>
          </a:p>
        </p:txBody>
      </p:sp>
      <p:sp>
        <p:nvSpPr>
          <p:cNvPr id="3" name="Text Placeholder 2">
            <a:extLst>
              <a:ext uri="{FF2B5EF4-FFF2-40B4-BE49-F238E27FC236}">
                <a16:creationId xmlns:a16="http://schemas.microsoft.com/office/drawing/2014/main" id="{AC454864-E747-85F9-828D-16945684172D}"/>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093849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74A2A4-1B07-C04F-3DDA-D715BC504932}"/>
              </a:ext>
            </a:extLst>
          </p:cNvPr>
          <p:cNvSpPr>
            <a:spLocks noGrp="1"/>
          </p:cNvSpPr>
          <p:nvPr>
            <p:ph type="title"/>
          </p:nvPr>
        </p:nvSpPr>
        <p:spPr/>
        <p:txBody>
          <a:bodyPr/>
          <a:lstStyle/>
          <a:p>
            <a:r>
              <a:rPr lang="en-US" dirty="0"/>
              <a:t>Building Emulators for Historical CPUs</a:t>
            </a:r>
          </a:p>
        </p:txBody>
      </p:sp>
      <p:sp>
        <p:nvSpPr>
          <p:cNvPr id="5" name="Content Placeholder 4">
            <a:extLst>
              <a:ext uri="{FF2B5EF4-FFF2-40B4-BE49-F238E27FC236}">
                <a16:creationId xmlns:a16="http://schemas.microsoft.com/office/drawing/2014/main" id="{1A6D8A55-7613-1B2E-9284-E0CAAE927606}"/>
              </a:ext>
            </a:extLst>
          </p:cNvPr>
          <p:cNvSpPr>
            <a:spLocks noGrp="1"/>
          </p:cNvSpPr>
          <p:nvPr>
            <p:ph idx="1"/>
          </p:nvPr>
        </p:nvSpPr>
        <p:spPr/>
        <p:txBody>
          <a:bodyPr/>
          <a:lstStyle/>
          <a:p>
            <a:r>
              <a:rPr lang="en-US" dirty="0"/>
              <a:t>It is not all that difficult to build an emulator for an older (simpler) CPU</a:t>
            </a:r>
          </a:p>
          <a:p>
            <a:r>
              <a:rPr lang="en-US" dirty="0"/>
              <a:t>Modern processors on our phones and computers are so fast that JavaScript in a browser can emulate historical machine code faster than the original hardware</a:t>
            </a:r>
          </a:p>
          <a:p>
            <a:r>
              <a:rPr lang="en-US" dirty="0"/>
              <a:t>The computer / phone / browser graphics are also far better</a:t>
            </a:r>
          </a:p>
          <a:p>
            <a:r>
              <a:rPr lang="en-US" dirty="0"/>
              <a:t>And it can be great fun</a:t>
            </a:r>
          </a:p>
        </p:txBody>
      </p:sp>
    </p:spTree>
    <p:extLst>
      <p:ext uri="{BB962C8B-B14F-4D97-AF65-F5344CB8AC3E}">
        <p14:creationId xmlns:p14="http://schemas.microsoft.com/office/powerpoint/2010/main" val="22700752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B59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D02749-A54C-4286-B50D-68BE7CB3F87E}"/>
              </a:ext>
            </a:extLst>
          </p:cNvPr>
          <p:cNvSpPr>
            <a:spLocks noGrp="1"/>
          </p:cNvSpPr>
          <p:nvPr>
            <p:ph type="title"/>
          </p:nvPr>
        </p:nvSpPr>
        <p:spPr>
          <a:xfrm>
            <a:off x="838200" y="171162"/>
            <a:ext cx="2840182" cy="2371148"/>
          </a:xfrm>
        </p:spPr>
        <p:txBody>
          <a:bodyPr>
            <a:normAutofit/>
          </a:bodyPr>
          <a:lstStyle/>
          <a:p>
            <a:r>
              <a:rPr lang="en-US" sz="3200">
                <a:solidFill>
                  <a:srgbClr val="FFFFFF"/>
                </a:solidFill>
              </a:rPr>
              <a:t>Archive.org: Internet Arcade</a:t>
            </a:r>
          </a:p>
        </p:txBody>
      </p:sp>
      <p:pic>
        <p:nvPicPr>
          <p:cNvPr id="5" name="Picture 4" descr="A screen shot of the Internet Arcade at the Internet Archive web site.">
            <a:hlinkClick r:id="rId2"/>
            <a:extLst>
              <a:ext uri="{FF2B5EF4-FFF2-40B4-BE49-F238E27FC236}">
                <a16:creationId xmlns:a16="http://schemas.microsoft.com/office/drawing/2014/main" id="{B52FA8BD-AEDC-2BFD-A69B-E44116496BB3}"/>
              </a:ext>
            </a:extLst>
          </p:cNvPr>
          <p:cNvPicPr>
            <a:picLocks noChangeAspect="1"/>
          </p:cNvPicPr>
          <p:nvPr/>
        </p:nvPicPr>
        <p:blipFill>
          <a:blip r:embed="rId3"/>
          <a:stretch>
            <a:fillRect/>
          </a:stretch>
        </p:blipFill>
        <p:spPr>
          <a:xfrm>
            <a:off x="4405803" y="640080"/>
            <a:ext cx="6951796" cy="5578816"/>
          </a:xfrm>
          <a:prstGeom prst="rect">
            <a:avLst/>
          </a:prstGeom>
        </p:spPr>
      </p:pic>
    </p:spTree>
    <p:extLst>
      <p:ext uri="{BB962C8B-B14F-4D97-AF65-F5344CB8AC3E}">
        <p14:creationId xmlns:p14="http://schemas.microsoft.com/office/powerpoint/2010/main" val="26827032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1806-D73B-0728-77B1-0D0ACDD5EE90}"/>
              </a:ext>
            </a:extLst>
          </p:cNvPr>
          <p:cNvSpPr>
            <a:spLocks noGrp="1"/>
          </p:cNvSpPr>
          <p:nvPr>
            <p:ph type="title"/>
          </p:nvPr>
        </p:nvSpPr>
        <p:spPr/>
        <p:txBody>
          <a:bodyPr/>
          <a:lstStyle/>
          <a:p>
            <a:r>
              <a:rPr lang="en-US" dirty="0"/>
              <a:t>Game:</a:t>
            </a:r>
            <a:br>
              <a:rPr lang="en-US" dirty="0"/>
            </a:br>
            <a:r>
              <a:rPr lang="en-US" dirty="0"/>
              <a:t>Dig Dug</a:t>
            </a:r>
          </a:p>
        </p:txBody>
      </p:sp>
      <p:pic>
        <p:nvPicPr>
          <p:cNvPr id="4" name="Picture 3" descr="A screen shot of the Dig Dug arcade game running in a browser using the Internet Archive - archive.org.">
            <a:extLst>
              <a:ext uri="{FF2B5EF4-FFF2-40B4-BE49-F238E27FC236}">
                <a16:creationId xmlns:a16="http://schemas.microsoft.com/office/drawing/2014/main" id="{D8617115-B5F3-1F6A-8FDA-46273613CFD5}"/>
              </a:ext>
            </a:extLst>
          </p:cNvPr>
          <p:cNvPicPr>
            <a:picLocks noChangeAspect="1"/>
          </p:cNvPicPr>
          <p:nvPr/>
        </p:nvPicPr>
        <p:blipFill>
          <a:blip r:embed="rId2"/>
          <a:srcRect t="15557" b="9333"/>
          <a:stretch/>
        </p:blipFill>
        <p:spPr>
          <a:xfrm>
            <a:off x="4698669" y="853440"/>
            <a:ext cx="7437991" cy="5151120"/>
          </a:xfrm>
          <a:prstGeom prst="rect">
            <a:avLst/>
          </a:prstGeom>
        </p:spPr>
      </p:pic>
      <p:pic>
        <p:nvPicPr>
          <p:cNvPr id="6" name="Picture 5" descr=" A Dig Dug arcade console machine for sale on eBay - It was listed for $3400">
            <a:extLst>
              <a:ext uri="{FF2B5EF4-FFF2-40B4-BE49-F238E27FC236}">
                <a16:creationId xmlns:a16="http://schemas.microsoft.com/office/drawing/2014/main" id="{9CDB4EC1-BA7D-3F6F-94DE-DA58C7A4309A}"/>
              </a:ext>
            </a:extLst>
          </p:cNvPr>
          <p:cNvPicPr>
            <a:picLocks noChangeAspect="1"/>
          </p:cNvPicPr>
          <p:nvPr/>
        </p:nvPicPr>
        <p:blipFill>
          <a:blip r:embed="rId3"/>
          <a:stretch>
            <a:fillRect/>
          </a:stretch>
        </p:blipFill>
        <p:spPr>
          <a:xfrm>
            <a:off x="838200" y="2240279"/>
            <a:ext cx="2637326" cy="3511233"/>
          </a:xfrm>
          <a:prstGeom prst="rect">
            <a:avLst/>
          </a:prstGeom>
        </p:spPr>
      </p:pic>
      <p:sp>
        <p:nvSpPr>
          <p:cNvPr id="7" name="Right Arrow 6">
            <a:extLst>
              <a:ext uri="{FF2B5EF4-FFF2-40B4-BE49-F238E27FC236}">
                <a16:creationId xmlns:a16="http://schemas.microsoft.com/office/drawing/2014/main" id="{FC835B87-D398-82E8-2351-15DE4AB9F222}"/>
              </a:ext>
            </a:extLst>
          </p:cNvPr>
          <p:cNvSpPr/>
          <p:nvPr/>
        </p:nvSpPr>
        <p:spPr>
          <a:xfrm>
            <a:off x="3829989" y="3519964"/>
            <a:ext cx="762000" cy="65532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57016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85AF3-B00B-ECE8-95E7-31DBE3682023}"/>
              </a:ext>
            </a:extLst>
          </p:cNvPr>
          <p:cNvSpPr>
            <a:spLocks noGrp="1"/>
          </p:cNvSpPr>
          <p:nvPr>
            <p:ph type="title"/>
          </p:nvPr>
        </p:nvSpPr>
        <p:spPr/>
        <p:txBody>
          <a:bodyPr/>
          <a:lstStyle/>
          <a:p>
            <a:r>
              <a:rPr lang="en-US" dirty="0"/>
              <a:t>Dig Dug Startup – JSMAME Emulator</a:t>
            </a:r>
          </a:p>
        </p:txBody>
      </p:sp>
      <p:pic>
        <p:nvPicPr>
          <p:cNvPr id="6" name="Picture 5" descr="A startup screen launching Dig Dug on Internet archive.  It shows the phases of startup including loading: Game Metadata, Game File List, EMulator Metadata, Game FIle (1 of 1), Configuration file, and WASM Binary.">
            <a:extLst>
              <a:ext uri="{FF2B5EF4-FFF2-40B4-BE49-F238E27FC236}">
                <a16:creationId xmlns:a16="http://schemas.microsoft.com/office/drawing/2014/main" id="{06B5F413-87C3-5C28-6E47-9B73079EE27D}"/>
              </a:ext>
            </a:extLst>
          </p:cNvPr>
          <p:cNvPicPr>
            <a:picLocks noChangeAspect="1"/>
          </p:cNvPicPr>
          <p:nvPr/>
        </p:nvPicPr>
        <p:blipFill>
          <a:blip r:embed="rId2"/>
          <a:stretch>
            <a:fillRect/>
          </a:stretch>
        </p:blipFill>
        <p:spPr>
          <a:xfrm>
            <a:off x="4114800" y="1564654"/>
            <a:ext cx="7772400" cy="4203554"/>
          </a:xfrm>
          <a:prstGeom prst="rect">
            <a:avLst/>
          </a:prstGeom>
        </p:spPr>
      </p:pic>
      <p:pic>
        <p:nvPicPr>
          <p:cNvPr id="7" name="Picture 6" descr=" A Dig Dug Arcade console machine for sale on eBay - It was listed for $3400">
            <a:extLst>
              <a:ext uri="{FF2B5EF4-FFF2-40B4-BE49-F238E27FC236}">
                <a16:creationId xmlns:a16="http://schemas.microsoft.com/office/drawing/2014/main" id="{A70DC314-8959-2606-E244-82F644CE5DE9}"/>
              </a:ext>
            </a:extLst>
          </p:cNvPr>
          <p:cNvPicPr>
            <a:picLocks noChangeAspect="1"/>
          </p:cNvPicPr>
          <p:nvPr/>
        </p:nvPicPr>
        <p:blipFill>
          <a:blip r:embed="rId3"/>
          <a:stretch>
            <a:fillRect/>
          </a:stretch>
        </p:blipFill>
        <p:spPr>
          <a:xfrm>
            <a:off x="838200" y="2240279"/>
            <a:ext cx="2637326" cy="3511233"/>
          </a:xfrm>
          <a:prstGeom prst="rect">
            <a:avLst/>
          </a:prstGeom>
        </p:spPr>
      </p:pic>
    </p:spTree>
    <p:extLst>
      <p:ext uri="{BB962C8B-B14F-4D97-AF65-F5344CB8AC3E}">
        <p14:creationId xmlns:p14="http://schemas.microsoft.com/office/powerpoint/2010/main" val="3065761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3ED383-251A-91AB-939A-FDF927DEDC2B}"/>
              </a:ext>
            </a:extLst>
          </p:cNvPr>
          <p:cNvSpPr>
            <a:spLocks noGrp="1"/>
          </p:cNvSpPr>
          <p:nvPr>
            <p:ph type="title"/>
          </p:nvPr>
        </p:nvSpPr>
        <p:spPr/>
        <p:txBody>
          <a:bodyPr/>
          <a:lstStyle/>
          <a:p>
            <a:r>
              <a:rPr lang="en-US" dirty="0"/>
              <a:t>CPU Evolution</a:t>
            </a:r>
          </a:p>
        </p:txBody>
      </p:sp>
      <p:sp>
        <p:nvSpPr>
          <p:cNvPr id="4" name="Text Placeholder 3">
            <a:extLst>
              <a:ext uri="{FF2B5EF4-FFF2-40B4-BE49-F238E27FC236}">
                <a16:creationId xmlns:a16="http://schemas.microsoft.com/office/drawing/2014/main" id="{743E5DA5-1B32-A018-DEE8-8C6E9E81B205}"/>
              </a:ext>
            </a:extLst>
          </p:cNvPr>
          <p:cNvSpPr>
            <a:spLocks noGrp="1"/>
          </p:cNvSpPr>
          <p:nvPr>
            <p:ph type="body" idx="1"/>
          </p:nvPr>
        </p:nvSpPr>
        <p:spPr/>
        <p:txBody>
          <a:bodyPr/>
          <a:lstStyle/>
          <a:p>
            <a:r>
              <a:rPr lang="en-US" dirty="0"/>
              <a:t>Why we invented our own super simple processor to learn.</a:t>
            </a:r>
          </a:p>
        </p:txBody>
      </p:sp>
    </p:spTree>
    <p:extLst>
      <p:ext uri="{BB962C8B-B14F-4D97-AF65-F5344CB8AC3E}">
        <p14:creationId xmlns:p14="http://schemas.microsoft.com/office/powerpoint/2010/main" val="4127322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8D6F7-8172-DE1F-C191-64B2DDF14A58}"/>
              </a:ext>
            </a:extLst>
          </p:cNvPr>
          <p:cNvSpPr>
            <a:spLocks noGrp="1"/>
          </p:cNvSpPr>
          <p:nvPr>
            <p:ph type="title"/>
          </p:nvPr>
        </p:nvSpPr>
        <p:spPr/>
        <p:txBody>
          <a:bodyPr/>
          <a:lstStyle/>
          <a:p>
            <a:r>
              <a:rPr lang="en-US" dirty="0"/>
              <a:t>Apple Computer Processors over time</a:t>
            </a:r>
          </a:p>
        </p:txBody>
      </p:sp>
      <p:sp>
        <p:nvSpPr>
          <p:cNvPr id="3" name="Content Placeholder 2">
            <a:extLst>
              <a:ext uri="{FF2B5EF4-FFF2-40B4-BE49-F238E27FC236}">
                <a16:creationId xmlns:a16="http://schemas.microsoft.com/office/drawing/2014/main" id="{7309B715-268C-5D16-AA2B-1E8A2F525D3D}"/>
              </a:ext>
            </a:extLst>
          </p:cNvPr>
          <p:cNvSpPr>
            <a:spLocks noGrp="1"/>
          </p:cNvSpPr>
          <p:nvPr>
            <p:ph idx="1"/>
          </p:nvPr>
        </p:nvSpPr>
        <p:spPr/>
        <p:txBody>
          <a:bodyPr>
            <a:normAutofit fontScale="92500" lnSpcReduction="10000"/>
          </a:bodyPr>
          <a:lstStyle/>
          <a:p>
            <a:r>
              <a:rPr lang="en-US" dirty="0"/>
              <a:t>MOS 6502 - Apple II – 1977 - 1993</a:t>
            </a:r>
          </a:p>
          <a:p>
            <a:r>
              <a:rPr lang="en-US" dirty="0"/>
              <a:t>Motorola MC68000 – Macintosh 1984-1994</a:t>
            </a:r>
          </a:p>
          <a:p>
            <a:r>
              <a:rPr lang="en-US" dirty="0"/>
              <a:t>IBM PowerPC – Macintosh 1994 – 2006</a:t>
            </a:r>
          </a:p>
          <a:p>
            <a:r>
              <a:rPr lang="en-US" dirty="0"/>
              <a:t>Intel x86 – Macintosh (2006-2020)</a:t>
            </a:r>
          </a:p>
          <a:p>
            <a:r>
              <a:rPr lang="en-US" dirty="0"/>
              <a:t>Samsung ARM – iPhone (2007-2009)</a:t>
            </a:r>
          </a:p>
          <a:p>
            <a:r>
              <a:rPr lang="en-US" dirty="0"/>
              <a:t>Apple ARM – iPhone (2010-Present)</a:t>
            </a:r>
          </a:p>
          <a:p>
            <a:r>
              <a:rPr lang="en-US" dirty="0"/>
              <a:t>Apple ARM – Macintosh (2020-Present)</a:t>
            </a:r>
          </a:p>
          <a:p>
            <a:endParaRPr lang="en-US" dirty="0"/>
          </a:p>
          <a:p>
            <a:r>
              <a:rPr lang="en-US" dirty="0"/>
              <a:t>Apple currently redesigns their CPUs based on workload over time – Image Processing / Audio / Video / Gaming / Artificial Intelligence</a:t>
            </a:r>
          </a:p>
        </p:txBody>
      </p:sp>
    </p:spTree>
    <p:extLst>
      <p:ext uri="{BB962C8B-B14F-4D97-AF65-F5344CB8AC3E}">
        <p14:creationId xmlns:p14="http://schemas.microsoft.com/office/powerpoint/2010/main" val="34738498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47BD8D-0418-B10C-5D4D-CF77895352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2745BA-28CF-1D6C-B918-291F9C680DD0}"/>
              </a:ext>
            </a:extLst>
          </p:cNvPr>
          <p:cNvSpPr>
            <a:spLocks noGrp="1"/>
          </p:cNvSpPr>
          <p:nvPr>
            <p:ph type="title"/>
          </p:nvPr>
        </p:nvSpPr>
        <p:spPr>
          <a:xfrm>
            <a:off x="831850" y="1709739"/>
            <a:ext cx="10515600" cy="2526982"/>
          </a:xfrm>
        </p:spPr>
        <p:txBody>
          <a:bodyPr>
            <a:normAutofit fontScale="90000"/>
          </a:bodyPr>
          <a:lstStyle/>
          <a:p>
            <a:r>
              <a:rPr lang="en-US" dirty="0"/>
              <a:t>Reading:</a:t>
            </a:r>
            <a:br>
              <a:rPr lang="en-US" dirty="0"/>
            </a:br>
            <a:r>
              <a:rPr lang="en-US" dirty="0"/>
              <a:t>Post-</a:t>
            </a:r>
            <a:r>
              <a:rPr lang="en-US" dirty="0" err="1"/>
              <a:t>Risc</a:t>
            </a:r>
            <a:br>
              <a:rPr lang="en-US" dirty="0"/>
            </a:br>
            <a:r>
              <a:rPr lang="en-US" dirty="0"/>
              <a:t>Architecture</a:t>
            </a:r>
          </a:p>
        </p:txBody>
      </p:sp>
      <p:sp>
        <p:nvSpPr>
          <p:cNvPr id="3" name="Text Placeholder 2">
            <a:extLst>
              <a:ext uri="{FF2B5EF4-FFF2-40B4-BE49-F238E27FC236}">
                <a16:creationId xmlns:a16="http://schemas.microsoft.com/office/drawing/2014/main" id="{ADBBC03D-DDE4-4E7A-297D-FBB8EB97A80F}"/>
              </a:ext>
            </a:extLst>
          </p:cNvPr>
          <p:cNvSpPr>
            <a:spLocks noGrp="1"/>
          </p:cNvSpPr>
          <p:nvPr>
            <p:ph type="body" idx="1"/>
          </p:nvPr>
        </p:nvSpPr>
        <p:spPr>
          <a:xfrm>
            <a:off x="831850" y="4236721"/>
            <a:ext cx="10515600" cy="1852929"/>
          </a:xfrm>
        </p:spPr>
        <p:txBody>
          <a:bodyPr>
            <a:normAutofit/>
          </a:bodyPr>
          <a:lstStyle/>
          <a:p>
            <a:r>
              <a:rPr lang="en-US" dirty="0"/>
              <a:t>https://</a:t>
            </a:r>
            <a:r>
              <a:rPr lang="en-US" dirty="0" err="1"/>
              <a:t>cse.msu.edu</a:t>
            </a:r>
            <a:r>
              <a:rPr lang="en-US" dirty="0"/>
              <a:t>/~</a:t>
            </a:r>
            <a:r>
              <a:rPr lang="en-US" dirty="0" err="1"/>
              <a:t>enbody</a:t>
            </a:r>
            <a:r>
              <a:rPr lang="en-US" dirty="0"/>
              <a:t>/</a:t>
            </a:r>
            <a:r>
              <a:rPr lang="en-US" dirty="0" err="1"/>
              <a:t>postrisc</a:t>
            </a:r>
            <a:r>
              <a:rPr lang="en-US" dirty="0"/>
              <a:t>/postrisc2.htm</a:t>
            </a:r>
          </a:p>
          <a:p>
            <a:endParaRPr lang="en-US" dirty="0"/>
          </a:p>
        </p:txBody>
      </p:sp>
      <p:pic>
        <p:nvPicPr>
          <p:cNvPr id="5" name="Picture 4" descr="A picture of the Post RiSC aitecture withthe following components from top top bottom: memory, pre-decode, fetch flow, decode / nranch, instruction dispatch and reorder buffer, Execution units, load/store unit, branch unit, cashr memory completed instruction buffer and retire unit.  The exat informaion in this slide is less important than the understand that over time, the internal architecture of CPUs has gotten more complex in the quest for more and more speed.">
            <a:extLst>
              <a:ext uri="{FF2B5EF4-FFF2-40B4-BE49-F238E27FC236}">
                <a16:creationId xmlns:a16="http://schemas.microsoft.com/office/drawing/2014/main" id="{3E9E5B98-D30C-F292-69EE-DF04005CD912}"/>
              </a:ext>
            </a:extLst>
          </p:cNvPr>
          <p:cNvPicPr>
            <a:picLocks noChangeAspect="1"/>
          </p:cNvPicPr>
          <p:nvPr/>
        </p:nvPicPr>
        <p:blipFill>
          <a:blip r:embed="rId2"/>
          <a:stretch>
            <a:fillRect/>
          </a:stretch>
        </p:blipFill>
        <p:spPr>
          <a:xfrm>
            <a:off x="8011271" y="768350"/>
            <a:ext cx="3661997" cy="5029835"/>
          </a:xfrm>
          <a:prstGeom prst="rect">
            <a:avLst/>
          </a:prstGeom>
        </p:spPr>
      </p:pic>
    </p:spTree>
    <p:extLst>
      <p:ext uri="{BB962C8B-B14F-4D97-AF65-F5344CB8AC3E}">
        <p14:creationId xmlns:p14="http://schemas.microsoft.com/office/powerpoint/2010/main" val="25962382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4BB23-9F69-64A2-93F8-24F4E4F31A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952E59-A25F-1938-A076-1DFCAC1F4A40}"/>
              </a:ext>
            </a:extLst>
          </p:cNvPr>
          <p:cNvSpPr>
            <a:spLocks noGrp="1"/>
          </p:cNvSpPr>
          <p:nvPr>
            <p:ph type="title"/>
          </p:nvPr>
        </p:nvSpPr>
        <p:spPr>
          <a:xfrm>
            <a:off x="831850" y="1709739"/>
            <a:ext cx="10515600" cy="2526982"/>
          </a:xfrm>
        </p:spPr>
        <p:txBody>
          <a:bodyPr/>
          <a:lstStyle/>
          <a:p>
            <a:r>
              <a:rPr lang="en-US" dirty="0"/>
              <a:t>Reading:</a:t>
            </a:r>
            <a:br>
              <a:rPr lang="en-US" dirty="0"/>
            </a:br>
            <a:r>
              <a:rPr lang="en-US" dirty="0"/>
              <a:t>Intel 4004</a:t>
            </a:r>
          </a:p>
        </p:txBody>
      </p:sp>
      <p:sp>
        <p:nvSpPr>
          <p:cNvPr id="3" name="Text Placeholder 2">
            <a:extLst>
              <a:ext uri="{FF2B5EF4-FFF2-40B4-BE49-F238E27FC236}">
                <a16:creationId xmlns:a16="http://schemas.microsoft.com/office/drawing/2014/main" id="{82C0C10C-25B5-CC65-2821-C682BCAE0735}"/>
              </a:ext>
            </a:extLst>
          </p:cNvPr>
          <p:cNvSpPr>
            <a:spLocks noGrp="1"/>
          </p:cNvSpPr>
          <p:nvPr>
            <p:ph type="body" idx="1"/>
          </p:nvPr>
        </p:nvSpPr>
        <p:spPr>
          <a:xfrm>
            <a:off x="831850" y="4236721"/>
            <a:ext cx="10515600" cy="1852929"/>
          </a:xfrm>
        </p:spPr>
        <p:txBody>
          <a:bodyPr>
            <a:normAutofit/>
          </a:bodyPr>
          <a:lstStyle/>
          <a:p>
            <a:r>
              <a:rPr lang="en-US" dirty="0"/>
              <a:t>https://www.4004.com/</a:t>
            </a:r>
          </a:p>
          <a:p>
            <a:r>
              <a:rPr lang="en-US" dirty="0"/>
              <a:t>http://e4004.szyc.org/</a:t>
            </a:r>
          </a:p>
          <a:p>
            <a:r>
              <a:rPr lang="en-US" dirty="0"/>
              <a:t>http://e4004.szyc.org/</a:t>
            </a:r>
            <a:r>
              <a:rPr lang="en-US" dirty="0" err="1"/>
              <a:t>iset.html</a:t>
            </a:r>
            <a:endParaRPr lang="en-US" dirty="0"/>
          </a:p>
          <a:p>
            <a:r>
              <a:rPr lang="en-US" dirty="0"/>
              <a:t>http://e4004.szyc.org/emu/</a:t>
            </a:r>
          </a:p>
          <a:p>
            <a:endParaRPr lang="en-US" dirty="0"/>
          </a:p>
        </p:txBody>
      </p:sp>
      <p:pic>
        <p:nvPicPr>
          <p:cNvPr id="4" name="Picture 3" descr="A picture of the layout of the Intel 4004 taken with a microscope showing gates and wires.">
            <a:extLst>
              <a:ext uri="{FF2B5EF4-FFF2-40B4-BE49-F238E27FC236}">
                <a16:creationId xmlns:a16="http://schemas.microsoft.com/office/drawing/2014/main" id="{7BD79B1D-F3F0-F135-ADEC-164EF9F97982}"/>
              </a:ext>
            </a:extLst>
          </p:cNvPr>
          <p:cNvPicPr>
            <a:picLocks noChangeAspect="1"/>
          </p:cNvPicPr>
          <p:nvPr/>
        </p:nvPicPr>
        <p:blipFill>
          <a:blip r:embed="rId2"/>
          <a:stretch>
            <a:fillRect/>
          </a:stretch>
        </p:blipFill>
        <p:spPr>
          <a:xfrm>
            <a:off x="6096000" y="1253331"/>
            <a:ext cx="5840723" cy="4351338"/>
          </a:xfrm>
          <a:prstGeom prst="rect">
            <a:avLst/>
          </a:prstGeom>
        </p:spPr>
      </p:pic>
    </p:spTree>
    <p:extLst>
      <p:ext uri="{BB962C8B-B14F-4D97-AF65-F5344CB8AC3E}">
        <p14:creationId xmlns:p14="http://schemas.microsoft.com/office/powerpoint/2010/main" val="2052066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A91BE-BB18-AD81-CD05-1881F60DF8F2}"/>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AD173397-988C-9D14-B69F-C6A37EFB44D5}"/>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3F0744A7-3838-B4BA-569D-64D556D08715}"/>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5A477FE7-B60A-AF31-AC8A-69FD0810BA32}"/>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9" name="TextBox 28">
            <a:extLst>
              <a:ext uri="{FF2B5EF4-FFF2-40B4-BE49-F238E27FC236}">
                <a16:creationId xmlns:a16="http://schemas.microsoft.com/office/drawing/2014/main" id="{BB701166-A69E-98DC-D6B7-DD07267479AA}"/>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7F6F77EC-D88A-4608-1487-235BAF432CDE}"/>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CFA9DF4F-3C1B-4E5B-F9CE-5102FED5F53C}"/>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6CD1441B-A37E-4BDA-A708-A7A50CD7AFCD}"/>
              </a:ext>
            </a:extLst>
          </p:cNvPr>
          <p:cNvSpPr/>
          <p:nvPr/>
        </p:nvSpPr>
        <p:spPr>
          <a:xfrm>
            <a:off x="7317090" y="32786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3" name="TextBox 32">
            <a:extLst>
              <a:ext uri="{FF2B5EF4-FFF2-40B4-BE49-F238E27FC236}">
                <a16:creationId xmlns:a16="http://schemas.microsoft.com/office/drawing/2014/main" id="{9E650D90-F813-F901-38C3-834CE891B8CE}"/>
              </a:ext>
            </a:extLst>
          </p:cNvPr>
          <p:cNvSpPr txBox="1"/>
          <p:nvPr/>
        </p:nvSpPr>
        <p:spPr>
          <a:xfrm>
            <a:off x="6522945" y="3277734"/>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D3C9F011-4888-E7F0-C7AE-4E5198EF5ED0}"/>
              </a:ext>
            </a:extLst>
          </p:cNvPr>
          <p:cNvSpPr/>
          <p:nvPr/>
        </p:nvSpPr>
        <p:spPr>
          <a:xfrm>
            <a:off x="7317089" y="3761824"/>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5" name="TextBox 34">
            <a:extLst>
              <a:ext uri="{FF2B5EF4-FFF2-40B4-BE49-F238E27FC236}">
                <a16:creationId xmlns:a16="http://schemas.microsoft.com/office/drawing/2014/main" id="{912BCEFF-9B36-A4F4-2F87-0D940DFA723E}"/>
              </a:ext>
            </a:extLst>
          </p:cNvPr>
          <p:cNvSpPr txBox="1"/>
          <p:nvPr/>
        </p:nvSpPr>
        <p:spPr>
          <a:xfrm>
            <a:off x="6513981" y="3739415"/>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5DEAE07A-EE6F-64D9-BB65-1BFDE5C771F4}"/>
              </a:ext>
            </a:extLst>
          </p:cNvPr>
          <p:cNvSpPr/>
          <p:nvPr/>
        </p:nvSpPr>
        <p:spPr>
          <a:xfrm>
            <a:off x="7321573" y="426474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7" name="TextBox 36">
            <a:extLst>
              <a:ext uri="{FF2B5EF4-FFF2-40B4-BE49-F238E27FC236}">
                <a16:creationId xmlns:a16="http://schemas.microsoft.com/office/drawing/2014/main" id="{A1C0F133-F898-BE32-CD66-F47BDD6AC0E0}"/>
              </a:ext>
            </a:extLst>
          </p:cNvPr>
          <p:cNvSpPr txBox="1"/>
          <p:nvPr/>
        </p:nvSpPr>
        <p:spPr>
          <a:xfrm>
            <a:off x="6527428" y="426384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FAEDE27B-D6D0-358F-EAD8-AC7A22856F09}"/>
              </a:ext>
            </a:extLst>
          </p:cNvPr>
          <p:cNvSpPr/>
          <p:nvPr/>
        </p:nvSpPr>
        <p:spPr>
          <a:xfrm>
            <a:off x="7321572" y="474793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39" name="TextBox 38">
            <a:extLst>
              <a:ext uri="{FF2B5EF4-FFF2-40B4-BE49-F238E27FC236}">
                <a16:creationId xmlns:a16="http://schemas.microsoft.com/office/drawing/2014/main" id="{520B8600-99FD-894B-7C6D-18CB1172EFB9}"/>
              </a:ext>
            </a:extLst>
          </p:cNvPr>
          <p:cNvSpPr txBox="1"/>
          <p:nvPr/>
        </p:nvSpPr>
        <p:spPr>
          <a:xfrm>
            <a:off x="6518464" y="472552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A05212F-EAAA-A901-5330-202DE3FA144F}"/>
              </a:ext>
            </a:extLst>
          </p:cNvPr>
          <p:cNvSpPr/>
          <p:nvPr/>
        </p:nvSpPr>
        <p:spPr>
          <a:xfrm>
            <a:off x="7317088" y="5259816"/>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1" name="TextBox 40">
            <a:extLst>
              <a:ext uri="{FF2B5EF4-FFF2-40B4-BE49-F238E27FC236}">
                <a16:creationId xmlns:a16="http://schemas.microsoft.com/office/drawing/2014/main" id="{2118FCF8-9628-9BD3-7AB2-76023AEC3372}"/>
              </a:ext>
            </a:extLst>
          </p:cNvPr>
          <p:cNvSpPr txBox="1"/>
          <p:nvPr/>
        </p:nvSpPr>
        <p:spPr>
          <a:xfrm>
            <a:off x="6522943" y="525892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F36376BA-0F11-7473-51F1-5B4529CDA8C6}"/>
              </a:ext>
            </a:extLst>
          </p:cNvPr>
          <p:cNvSpPr/>
          <p:nvPr/>
        </p:nvSpPr>
        <p:spPr>
          <a:xfrm>
            <a:off x="7317087" y="5743013"/>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00000000</a:t>
            </a:r>
          </a:p>
        </p:txBody>
      </p:sp>
      <p:sp>
        <p:nvSpPr>
          <p:cNvPr id="43" name="TextBox 42">
            <a:extLst>
              <a:ext uri="{FF2B5EF4-FFF2-40B4-BE49-F238E27FC236}">
                <a16:creationId xmlns:a16="http://schemas.microsoft.com/office/drawing/2014/main" id="{83381184-DF87-A3D6-3359-2D663E496088}"/>
              </a:ext>
            </a:extLst>
          </p:cNvPr>
          <p:cNvSpPr txBox="1"/>
          <p:nvPr/>
        </p:nvSpPr>
        <p:spPr>
          <a:xfrm>
            <a:off x="6513979" y="5720604"/>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1" name="TextBox 80">
            <a:extLst>
              <a:ext uri="{FF2B5EF4-FFF2-40B4-BE49-F238E27FC236}">
                <a16:creationId xmlns:a16="http://schemas.microsoft.com/office/drawing/2014/main" id="{0D8663A1-9325-84E9-D5D1-C3037D975AC4}"/>
              </a:ext>
            </a:extLst>
          </p:cNvPr>
          <p:cNvSpPr txBox="1"/>
          <p:nvPr/>
        </p:nvSpPr>
        <p:spPr>
          <a:xfrm>
            <a:off x="6337680" y="2539500"/>
            <a:ext cx="2058769" cy="369332"/>
          </a:xfrm>
          <a:prstGeom prst="rect">
            <a:avLst/>
          </a:prstGeom>
          <a:noFill/>
        </p:spPr>
        <p:txBody>
          <a:bodyPr wrap="none" rtlCol="0">
            <a:spAutoFit/>
          </a:bodyPr>
          <a:lstStyle/>
          <a:p>
            <a:r>
              <a:rPr lang="en-US" dirty="0"/>
              <a:t>Instruction Memory</a:t>
            </a:r>
          </a:p>
        </p:txBody>
      </p:sp>
      <p:sp>
        <p:nvSpPr>
          <p:cNvPr id="83" name="Rectangle 82">
            <a:extLst>
              <a:ext uri="{FF2B5EF4-FFF2-40B4-BE49-F238E27FC236}">
                <a16:creationId xmlns:a16="http://schemas.microsoft.com/office/drawing/2014/main" id="{14544F4E-206B-03B1-87F1-E4FF370DD4C4}"/>
              </a:ext>
            </a:extLst>
          </p:cNvPr>
          <p:cNvSpPr/>
          <p:nvPr/>
        </p:nvSpPr>
        <p:spPr>
          <a:xfrm>
            <a:off x="10322273" y="324792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34217647-9A44-B374-4A63-D1ADEFCADFF5}"/>
              </a:ext>
            </a:extLst>
          </p:cNvPr>
          <p:cNvSpPr txBox="1"/>
          <p:nvPr/>
        </p:nvSpPr>
        <p:spPr>
          <a:xfrm>
            <a:off x="9528128" y="324703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B840B8AC-47E8-B9F2-E28C-8232EA10B9AB}"/>
              </a:ext>
            </a:extLst>
          </p:cNvPr>
          <p:cNvSpPr/>
          <p:nvPr/>
        </p:nvSpPr>
        <p:spPr>
          <a:xfrm>
            <a:off x="10322272" y="373112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50DC69CF-1142-17F2-A4D9-0D3D9B323F3B}"/>
              </a:ext>
            </a:extLst>
          </p:cNvPr>
          <p:cNvSpPr txBox="1"/>
          <p:nvPr/>
        </p:nvSpPr>
        <p:spPr>
          <a:xfrm>
            <a:off x="9519164" y="370871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1A944E71-4107-5957-D1D3-F318D2BBE0B5}"/>
              </a:ext>
            </a:extLst>
          </p:cNvPr>
          <p:cNvSpPr/>
          <p:nvPr/>
        </p:nvSpPr>
        <p:spPr>
          <a:xfrm>
            <a:off x="10326756" y="423403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B983EC80-01E7-3733-44D7-B759F3D241C8}"/>
              </a:ext>
            </a:extLst>
          </p:cNvPr>
          <p:cNvSpPr txBox="1"/>
          <p:nvPr/>
        </p:nvSpPr>
        <p:spPr>
          <a:xfrm>
            <a:off x="9532611" y="423314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D67EAB1B-446F-D52F-0471-F7E0C261F47E}"/>
              </a:ext>
            </a:extLst>
          </p:cNvPr>
          <p:cNvSpPr/>
          <p:nvPr/>
        </p:nvSpPr>
        <p:spPr>
          <a:xfrm>
            <a:off x="10326755" y="471723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8F67773B-BF9D-10AC-E442-D3D2AB8D2E20}"/>
              </a:ext>
            </a:extLst>
          </p:cNvPr>
          <p:cNvSpPr txBox="1"/>
          <p:nvPr/>
        </p:nvSpPr>
        <p:spPr>
          <a:xfrm>
            <a:off x="9523647" y="469482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8BA12491-F397-81E3-887D-665DAC5ED3BA}"/>
              </a:ext>
            </a:extLst>
          </p:cNvPr>
          <p:cNvSpPr/>
          <p:nvPr/>
        </p:nvSpPr>
        <p:spPr>
          <a:xfrm>
            <a:off x="10322271" y="522911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EC48B7BB-D453-F3DE-224B-997403EBB9D4}"/>
              </a:ext>
            </a:extLst>
          </p:cNvPr>
          <p:cNvSpPr txBox="1"/>
          <p:nvPr/>
        </p:nvSpPr>
        <p:spPr>
          <a:xfrm>
            <a:off x="9528126" y="522822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7068BFE9-8270-279F-8867-648D32003D06}"/>
              </a:ext>
            </a:extLst>
          </p:cNvPr>
          <p:cNvSpPr/>
          <p:nvPr/>
        </p:nvSpPr>
        <p:spPr>
          <a:xfrm>
            <a:off x="10322270" y="571231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D625D945-CF5E-F210-907C-1EC7BC28EBA8}"/>
              </a:ext>
            </a:extLst>
          </p:cNvPr>
          <p:cNvSpPr txBox="1"/>
          <p:nvPr/>
        </p:nvSpPr>
        <p:spPr>
          <a:xfrm>
            <a:off x="9519162" y="568990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2" name="TextBox 101">
            <a:extLst>
              <a:ext uri="{FF2B5EF4-FFF2-40B4-BE49-F238E27FC236}">
                <a16:creationId xmlns:a16="http://schemas.microsoft.com/office/drawing/2014/main" id="{7A69E1DD-C95B-7589-AE85-46DD72BB7EFC}"/>
              </a:ext>
            </a:extLst>
          </p:cNvPr>
          <p:cNvSpPr txBox="1"/>
          <p:nvPr/>
        </p:nvSpPr>
        <p:spPr>
          <a:xfrm>
            <a:off x="9565264" y="2536140"/>
            <a:ext cx="1530612" cy="369332"/>
          </a:xfrm>
          <a:prstGeom prst="rect">
            <a:avLst/>
          </a:prstGeom>
          <a:noFill/>
        </p:spPr>
        <p:txBody>
          <a:bodyPr wrap="none" rtlCol="0">
            <a:spAutoFit/>
          </a:bodyPr>
          <a:lstStyle/>
          <a:p>
            <a:r>
              <a:rPr lang="en-US" dirty="0"/>
              <a:t>Data  Memory</a:t>
            </a:r>
          </a:p>
        </p:txBody>
      </p:sp>
      <p:sp>
        <p:nvSpPr>
          <p:cNvPr id="103" name="Title 102">
            <a:extLst>
              <a:ext uri="{FF2B5EF4-FFF2-40B4-BE49-F238E27FC236}">
                <a16:creationId xmlns:a16="http://schemas.microsoft.com/office/drawing/2014/main" id="{66FB091E-0B78-F2D3-6992-B27B10A8DD7D}"/>
              </a:ext>
            </a:extLst>
          </p:cNvPr>
          <p:cNvSpPr>
            <a:spLocks noGrp="1"/>
          </p:cNvSpPr>
          <p:nvPr>
            <p:ph type="title"/>
          </p:nvPr>
        </p:nvSpPr>
        <p:spPr>
          <a:xfrm>
            <a:off x="838200" y="365125"/>
            <a:ext cx="3922762" cy="1325563"/>
          </a:xfrm>
        </p:spPr>
        <p:txBody>
          <a:bodyPr/>
          <a:lstStyle/>
          <a:p>
            <a:r>
              <a:rPr lang="en-US" dirty="0"/>
              <a:t>Load / Store</a:t>
            </a:r>
          </a:p>
        </p:txBody>
      </p:sp>
      <p:sp>
        <p:nvSpPr>
          <p:cNvPr id="78" name="Content Placeholder 77">
            <a:extLst>
              <a:ext uri="{FF2B5EF4-FFF2-40B4-BE49-F238E27FC236}">
                <a16:creationId xmlns:a16="http://schemas.microsoft.com/office/drawing/2014/main" id="{FAB75594-B397-4021-CD0E-A34680CAF180}"/>
              </a:ext>
            </a:extLst>
          </p:cNvPr>
          <p:cNvSpPr>
            <a:spLocks noGrp="1"/>
          </p:cNvSpPr>
          <p:nvPr>
            <p:ph idx="1"/>
          </p:nvPr>
        </p:nvSpPr>
        <p:spPr>
          <a:xfrm>
            <a:off x="838200" y="1825625"/>
            <a:ext cx="5432471" cy="4351338"/>
          </a:xfrm>
        </p:spPr>
        <p:txBody>
          <a:bodyPr/>
          <a:lstStyle/>
          <a:p>
            <a:r>
              <a:rPr lang="en-US" dirty="0"/>
              <a:t>PC – Program Counter</a:t>
            </a:r>
          </a:p>
          <a:p>
            <a:r>
              <a:rPr lang="en-US" dirty="0"/>
              <a:t>CMP – Result of most recent comparison instruction</a:t>
            </a:r>
          </a:p>
          <a:p>
            <a:r>
              <a:rPr lang="en-US" dirty="0"/>
              <a:t>Mode – Error indicator</a:t>
            </a:r>
          </a:p>
          <a:p>
            <a:r>
              <a:rPr lang="en-US" dirty="0"/>
              <a:t>A and X registers shown in hex</a:t>
            </a:r>
          </a:p>
          <a:p>
            <a:r>
              <a:rPr lang="en-US" dirty="0"/>
              <a:t>Instruction memory is shown in base-2 for easy decoding</a:t>
            </a:r>
          </a:p>
          <a:p>
            <a:r>
              <a:rPr lang="en-US" dirty="0"/>
              <a:t>Data memory shows in hex – will usually contain ASCII</a:t>
            </a:r>
          </a:p>
        </p:txBody>
      </p:sp>
      <p:sp>
        <p:nvSpPr>
          <p:cNvPr id="25" name="Rectangle 24">
            <a:extLst>
              <a:ext uri="{FF2B5EF4-FFF2-40B4-BE49-F238E27FC236}">
                <a16:creationId xmlns:a16="http://schemas.microsoft.com/office/drawing/2014/main" id="{918B4B29-0469-21E1-781B-CC3D11219109}"/>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D1CBDB1B-890E-AF39-6A90-AB024F3E9A48}"/>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CCE8DE8C-296D-F1B7-380B-6390C1068D8E}"/>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D1CB678B-29CD-7FDB-C07E-70B39F706584}"/>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6DB01188-C471-7F73-D61B-F4FD9C81B46E}"/>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E6B5ACD2-D3D9-E952-81C6-29175C91FD4B}"/>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43AFB9AD-7E9D-766E-0660-5FA154155860}"/>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1D330BE6-DBA7-DB07-C824-C40EAF0CCE75}"/>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3EE93DCB-1DD4-304E-2980-41A825352A9F}"/>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C066363B-59A7-C272-0848-D86686589DC4}"/>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BDBC03A8-0334-7176-C869-9F7D761DFC0B}"/>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3E469F8D-4CBD-569D-B7E9-68DB5B784D3F}"/>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1BA957B0-A80A-48BA-B37D-E4E330D6B5FE}"/>
              </a:ext>
            </a:extLst>
          </p:cNvPr>
          <p:cNvSpPr/>
          <p:nvPr/>
        </p:nvSpPr>
        <p:spPr>
          <a:xfrm>
            <a:off x="9959460"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5" name="TextBox 74">
            <a:extLst>
              <a:ext uri="{FF2B5EF4-FFF2-40B4-BE49-F238E27FC236}">
                <a16:creationId xmlns:a16="http://schemas.microsoft.com/office/drawing/2014/main" id="{1C92E5C2-E0E8-0A37-E989-885BCF2C47AE}"/>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6B253529-01BB-290E-1A14-800EF2A326AD}"/>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6360AE50-2BCF-D458-CA80-7BF7D700DE79}"/>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118" name="Shape 390">
            <a:extLst>
              <a:ext uri="{FF2B5EF4-FFF2-40B4-BE49-F238E27FC236}">
                <a16:creationId xmlns:a16="http://schemas.microsoft.com/office/drawing/2014/main" id="{8EFB7FDA-75AB-AB22-4B82-4059826A3ECC}"/>
              </a:ext>
            </a:extLst>
          </p:cNvPr>
          <p:cNvSpPr/>
          <p:nvPr/>
        </p:nvSpPr>
        <p:spPr>
          <a:xfrm>
            <a:off x="5529478" y="1391828"/>
            <a:ext cx="1352550" cy="952500"/>
          </a:xfrm>
          <a:prstGeom prst="wedgeEllipseCallout">
            <a:avLst>
              <a:gd name="adj1" fmla="val -47961"/>
              <a:gd name="adj2" fmla="val -60760"/>
            </a:avLst>
          </a:prstGeom>
          <a:solidFill>
            <a:srgbClr val="FFC000"/>
          </a:solidFill>
          <a:ln>
            <a:noFill/>
          </a:ln>
        </p:spPr>
        <p:txBody>
          <a:bodyPr lIns="0" tIns="0" rIns="0" bIns="0" anchor="ctr" anchorCtr="0">
            <a:noAutofit/>
          </a:bodyPr>
          <a:lstStyle/>
          <a:p>
            <a:pPr algn="ctr">
              <a:buClr>
                <a:srgbClr val="000000"/>
              </a:buClr>
              <a:buSzPct val="25000"/>
            </a:pPr>
            <a:r>
              <a:rPr lang="en-US" sz="1950" dirty="0">
                <a:solidFill>
                  <a:srgbClr val="000000"/>
                </a:solidFill>
                <a:latin typeface="Arial" charset="0"/>
                <a:ea typeface="Arial" charset="0"/>
                <a:cs typeface="Arial" charset="0"/>
                <a:sym typeface="Cabin"/>
              </a:rPr>
              <a:t>What</a:t>
            </a:r>
          </a:p>
          <a:p>
            <a:pPr algn="ctr">
              <a:buClr>
                <a:srgbClr val="000000"/>
              </a:buClr>
              <a:buSzPct val="25000"/>
            </a:pPr>
            <a:r>
              <a:rPr lang="en-US" sz="1950" dirty="0">
                <a:solidFill>
                  <a:srgbClr val="000000"/>
                </a:solidFill>
                <a:latin typeface="Arial" charset="0"/>
                <a:ea typeface="Arial" charset="0"/>
                <a:cs typeface="Arial" charset="0"/>
                <a:sym typeface="Cabin"/>
              </a:rPr>
              <a:t>Next?</a:t>
            </a:r>
          </a:p>
        </p:txBody>
      </p:sp>
    </p:spTree>
    <p:extLst>
      <p:ext uri="{BB962C8B-B14F-4D97-AF65-F5344CB8AC3E}">
        <p14:creationId xmlns:p14="http://schemas.microsoft.com/office/powerpoint/2010/main" val="2598234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his is a screen shot of the list of machine code instructions for the Intel 4004 taken from http://e4004.szyc.org/iset.html">
            <a:hlinkClick r:id="rId2"/>
            <a:extLst>
              <a:ext uri="{FF2B5EF4-FFF2-40B4-BE49-F238E27FC236}">
                <a16:creationId xmlns:a16="http://schemas.microsoft.com/office/drawing/2014/main" id="{320B8741-3A48-0C13-2B7B-9362519441A2}"/>
              </a:ext>
            </a:extLst>
          </p:cNvPr>
          <p:cNvPicPr>
            <a:picLocks noChangeAspect="1"/>
          </p:cNvPicPr>
          <p:nvPr/>
        </p:nvPicPr>
        <p:blipFill>
          <a:blip r:embed="rId3"/>
          <a:srcRect l="15643" t="19125" r="17420" b="5101"/>
          <a:stretch/>
        </p:blipFill>
        <p:spPr>
          <a:xfrm>
            <a:off x="2091526" y="240547"/>
            <a:ext cx="7643188" cy="5505994"/>
          </a:xfrm>
          <a:prstGeom prst="rect">
            <a:avLst/>
          </a:prstGeom>
        </p:spPr>
      </p:pic>
      <p:sp>
        <p:nvSpPr>
          <p:cNvPr id="8" name="Title 7">
            <a:extLst>
              <a:ext uri="{FF2B5EF4-FFF2-40B4-BE49-F238E27FC236}">
                <a16:creationId xmlns:a16="http://schemas.microsoft.com/office/drawing/2014/main" id="{BF556642-E33A-8A26-70CD-389F2F8AC93C}"/>
              </a:ext>
            </a:extLst>
          </p:cNvPr>
          <p:cNvSpPr>
            <a:spLocks noGrp="1"/>
          </p:cNvSpPr>
          <p:nvPr>
            <p:ph type="title"/>
          </p:nvPr>
        </p:nvSpPr>
        <p:spPr>
          <a:xfrm>
            <a:off x="655320" y="5891349"/>
            <a:ext cx="10515600" cy="726104"/>
          </a:xfrm>
        </p:spPr>
        <p:txBody>
          <a:bodyPr>
            <a:normAutofit/>
          </a:bodyPr>
          <a:lstStyle/>
          <a:p>
            <a:r>
              <a:rPr lang="en-US" sz="3200" dirty="0"/>
              <a:t>http://e4004.szyc.org/</a:t>
            </a:r>
            <a:r>
              <a:rPr lang="en-US" sz="3200" dirty="0" err="1"/>
              <a:t>iset.html</a:t>
            </a:r>
            <a:endParaRPr lang="en-US" sz="3200" dirty="0"/>
          </a:p>
        </p:txBody>
      </p:sp>
    </p:spTree>
    <p:extLst>
      <p:ext uri="{BB962C8B-B14F-4D97-AF65-F5344CB8AC3E}">
        <p14:creationId xmlns:p14="http://schemas.microsoft.com/office/powerpoint/2010/main" val="31182521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his is a screen shot of an Intel 4004 emulator at http://e4004.szyc.org/emu/">
            <a:hlinkClick r:id="rId2"/>
            <a:extLst>
              <a:ext uri="{FF2B5EF4-FFF2-40B4-BE49-F238E27FC236}">
                <a16:creationId xmlns:a16="http://schemas.microsoft.com/office/drawing/2014/main" id="{C38DE1E9-1AF6-0D18-9393-D08D75510AF3}"/>
              </a:ext>
            </a:extLst>
          </p:cNvPr>
          <p:cNvPicPr>
            <a:picLocks noChangeAspect="1"/>
          </p:cNvPicPr>
          <p:nvPr/>
        </p:nvPicPr>
        <p:blipFill>
          <a:blip r:embed="rId3"/>
          <a:srcRect l="13209" t="15618" r="14986" b="5013"/>
          <a:stretch/>
        </p:blipFill>
        <p:spPr>
          <a:xfrm>
            <a:off x="4445875" y="1481957"/>
            <a:ext cx="6432331" cy="4524437"/>
          </a:xfrm>
          <a:prstGeom prst="rect">
            <a:avLst/>
          </a:prstGeom>
        </p:spPr>
      </p:pic>
      <p:sp>
        <p:nvSpPr>
          <p:cNvPr id="8" name="Title 7">
            <a:extLst>
              <a:ext uri="{FF2B5EF4-FFF2-40B4-BE49-F238E27FC236}">
                <a16:creationId xmlns:a16="http://schemas.microsoft.com/office/drawing/2014/main" id="{563B7CDB-D3CD-4CB3-E394-BB74025EC26C}"/>
              </a:ext>
            </a:extLst>
          </p:cNvPr>
          <p:cNvSpPr>
            <a:spLocks noGrp="1"/>
          </p:cNvSpPr>
          <p:nvPr>
            <p:ph type="title"/>
          </p:nvPr>
        </p:nvSpPr>
        <p:spPr/>
        <p:txBody>
          <a:bodyPr/>
          <a:lstStyle/>
          <a:p>
            <a:r>
              <a:rPr lang="en-US" dirty="0"/>
              <a:t>http://e4004.szyc.org/emu/</a:t>
            </a:r>
          </a:p>
        </p:txBody>
      </p:sp>
    </p:spTree>
    <p:extLst>
      <p:ext uri="{BB962C8B-B14F-4D97-AF65-F5344CB8AC3E}">
        <p14:creationId xmlns:p14="http://schemas.microsoft.com/office/powerpoint/2010/main" val="19634696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FAA750-51A0-D6EF-17A3-0AAEC4E7E680}"/>
              </a:ext>
            </a:extLst>
          </p:cNvPr>
          <p:cNvSpPr>
            <a:spLocks noGrp="1"/>
          </p:cNvSpPr>
          <p:nvPr>
            <p:ph type="title"/>
          </p:nvPr>
        </p:nvSpPr>
        <p:spPr/>
        <p:txBody>
          <a:bodyPr/>
          <a:lstStyle/>
          <a:p>
            <a:r>
              <a:rPr lang="en-US" dirty="0"/>
              <a:t>WASM – Web Assembly</a:t>
            </a:r>
          </a:p>
        </p:txBody>
      </p:sp>
      <p:sp>
        <p:nvSpPr>
          <p:cNvPr id="4" name="Content Placeholder 3">
            <a:extLst>
              <a:ext uri="{FF2B5EF4-FFF2-40B4-BE49-F238E27FC236}">
                <a16:creationId xmlns:a16="http://schemas.microsoft.com/office/drawing/2014/main" id="{C169429D-873A-2814-DA13-690D59D0A00F}"/>
              </a:ext>
            </a:extLst>
          </p:cNvPr>
          <p:cNvSpPr>
            <a:spLocks noGrp="1"/>
          </p:cNvSpPr>
          <p:nvPr>
            <p:ph idx="1"/>
          </p:nvPr>
        </p:nvSpPr>
        <p:spPr/>
        <p:txBody>
          <a:bodyPr/>
          <a:lstStyle/>
          <a:p>
            <a:r>
              <a:rPr lang="en-US" dirty="0"/>
              <a:t>There is a machine language emulator built into browsers called Web Assembly</a:t>
            </a:r>
          </a:p>
          <a:p>
            <a:r>
              <a:rPr lang="en-US" dirty="0"/>
              <a:t>For a wide range of software, compiling to WASM and running in JavaScript is enough</a:t>
            </a:r>
          </a:p>
          <a:p>
            <a:r>
              <a:rPr lang="en-US" dirty="0"/>
              <a:t>WASM is a different syntax than most Assembly languages – but it still compiles to a binary-machine code</a:t>
            </a:r>
          </a:p>
          <a:p>
            <a:r>
              <a:rPr lang="en-US" dirty="0"/>
              <a:t>C Programming for Everybody (www.cc4e.com) C Playground compiles C to WASM and then runs the WASM in the user's browser</a:t>
            </a:r>
          </a:p>
        </p:txBody>
      </p:sp>
    </p:spTree>
    <p:extLst>
      <p:ext uri="{BB962C8B-B14F-4D97-AF65-F5344CB8AC3E}">
        <p14:creationId xmlns:p14="http://schemas.microsoft.com/office/powerpoint/2010/main" val="16502776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378F55-5488-B90B-0105-5040038DF90A}"/>
              </a:ext>
            </a:extLst>
          </p:cNvPr>
          <p:cNvSpPr txBox="1"/>
          <p:nvPr/>
        </p:nvSpPr>
        <p:spPr>
          <a:xfrm>
            <a:off x="323606" y="384239"/>
            <a:ext cx="7629012" cy="3139321"/>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 Hello World WASM Example</a:t>
            </a:r>
          </a:p>
          <a:p>
            <a:r>
              <a:rPr lang="en-US" b="1" dirty="0">
                <a:latin typeface="Courier New" panose="02070309020205020404" pitchFamily="49" charset="0"/>
                <a:cs typeface="Courier New" panose="02070309020205020404" pitchFamily="49" charset="0"/>
              </a:rPr>
              <a:t>(module</a:t>
            </a:r>
          </a:p>
          <a:p>
            <a:r>
              <a:rPr lang="en-US" b="1" dirty="0">
                <a:latin typeface="Courier New" panose="02070309020205020404" pitchFamily="49" charset="0"/>
                <a:cs typeface="Courier New" panose="02070309020205020404" pitchFamily="49" charset="0"/>
              </a:rPr>
              <a:t>  (import "console" "log"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$log (param i32 i32)))</a:t>
            </a:r>
          </a:p>
          <a:p>
            <a:r>
              <a:rPr lang="en-US" b="1" dirty="0">
                <a:latin typeface="Courier New" panose="02070309020205020404" pitchFamily="49" charset="0"/>
                <a:cs typeface="Courier New" panose="02070309020205020404" pitchFamily="49" charset="0"/>
              </a:rPr>
              <a:t>  (memory 1)</a:t>
            </a:r>
          </a:p>
          <a:p>
            <a:r>
              <a:rPr lang="en-US" b="1" dirty="0">
                <a:latin typeface="Courier New" panose="02070309020205020404" pitchFamily="49" charset="0"/>
                <a:cs typeface="Courier New" panose="02070309020205020404" pitchFamily="49" charset="0"/>
              </a:rPr>
              <a:t>  (data (i32.const 0) "Hello, World!")</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$main (result i32)</a:t>
            </a:r>
          </a:p>
          <a:p>
            <a:r>
              <a:rPr lang="en-US" b="1" dirty="0">
                <a:latin typeface="Courier New" panose="02070309020205020404" pitchFamily="49" charset="0"/>
                <a:cs typeface="Courier New" panose="02070309020205020404" pitchFamily="49" charset="0"/>
              </a:rPr>
              <a:t>    (call $log (i32.const 0) (i32.const 13))</a:t>
            </a:r>
          </a:p>
          <a:p>
            <a:r>
              <a:rPr lang="en-US" b="1" dirty="0">
                <a:latin typeface="Courier New" panose="02070309020205020404" pitchFamily="49" charset="0"/>
                <a:cs typeface="Courier New" panose="02070309020205020404" pitchFamily="49" charset="0"/>
              </a:rPr>
              <a:t>    (i32.const 42)</a:t>
            </a:r>
          </a:p>
          <a:p>
            <a:r>
              <a:rPr lang="en-US" b="1" dirty="0">
                <a:latin typeface="Courier New" panose="02070309020205020404" pitchFamily="49" charset="0"/>
                <a:cs typeface="Courier New" panose="02070309020205020404" pitchFamily="49" charset="0"/>
              </a:rPr>
              <a:t>  )</a:t>
            </a:r>
          </a:p>
          <a:p>
            <a:r>
              <a:rPr lang="en-US" b="1" dirty="0">
                <a:latin typeface="Courier New" panose="02070309020205020404" pitchFamily="49" charset="0"/>
                <a:cs typeface="Courier New" panose="02070309020205020404" pitchFamily="49" charset="0"/>
              </a:rPr>
              <a:t>  (export "main" (</a:t>
            </a:r>
            <a:r>
              <a:rPr lang="en-US" b="1" dirty="0" err="1">
                <a:latin typeface="Courier New" panose="02070309020205020404" pitchFamily="49" charset="0"/>
                <a:cs typeface="Courier New" panose="02070309020205020404" pitchFamily="49" charset="0"/>
              </a:rPr>
              <a:t>func</a:t>
            </a:r>
            <a:r>
              <a:rPr lang="en-US" b="1" dirty="0">
                <a:latin typeface="Courier New" panose="02070309020205020404" pitchFamily="49" charset="0"/>
                <a:cs typeface="Courier New" panose="02070309020205020404" pitchFamily="49" charset="0"/>
              </a:rPr>
              <a:t> $main))</a:t>
            </a:r>
          </a:p>
          <a:p>
            <a:r>
              <a:rPr lang="en-US" b="1" dirty="0">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id="{E8F36667-C9F9-1E94-2E5A-41DB1B7EA8A0}"/>
              </a:ext>
            </a:extLst>
          </p:cNvPr>
          <p:cNvSpPr txBox="1"/>
          <p:nvPr/>
        </p:nvSpPr>
        <p:spPr>
          <a:xfrm>
            <a:off x="1365813" y="3685606"/>
            <a:ext cx="10661893" cy="2031325"/>
          </a:xfrm>
          <a:prstGeom prst="rect">
            <a:avLst/>
          </a:prstGeom>
          <a:noFill/>
        </p:spPr>
        <p:txBody>
          <a:bodyPr wrap="none" rtlCol="0">
            <a:spAutoFit/>
          </a:bodyPr>
          <a:lstStyle/>
          <a:p>
            <a:r>
              <a:rPr lang="en-US" b="1" dirty="0">
                <a:latin typeface="Courier New" panose="02070309020205020404" pitchFamily="49" charset="0"/>
                <a:cs typeface="Courier New" panose="02070309020205020404" pitchFamily="49" charset="0"/>
              </a:rPr>
              <a:t>00000000: 00 61 73 6d 01 00 00 00 01 0a 02 60 02 7f 7f 00 |.</a:t>
            </a:r>
            <a:r>
              <a:rPr lang="en-US" b="1" dirty="0" err="1">
                <a:latin typeface="Courier New" panose="02070309020205020404" pitchFamily="49" charset="0"/>
                <a:cs typeface="Courier New" panose="02070309020205020404" pitchFamily="49" charset="0"/>
              </a:rPr>
              <a:t>asm</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00000010: 60 00 01 7f 02 0f 01 07 63 6f 6e 73 6f 6c 65 03 |`.......console.|</a:t>
            </a:r>
          </a:p>
          <a:p>
            <a:r>
              <a:rPr lang="en-US" b="1" dirty="0">
                <a:latin typeface="Courier New" panose="02070309020205020404" pitchFamily="49" charset="0"/>
                <a:cs typeface="Courier New" panose="02070309020205020404" pitchFamily="49" charset="0"/>
              </a:rPr>
              <a:t>00000020: 6c 6f 67 00 00 03 02 01 01 05 03 01 00 01 07 11 |log.............|</a:t>
            </a:r>
          </a:p>
          <a:p>
            <a:r>
              <a:rPr lang="en-US" b="1" dirty="0">
                <a:latin typeface="Courier New" panose="02070309020205020404" pitchFamily="49" charset="0"/>
                <a:cs typeface="Courier New" panose="02070309020205020404" pitchFamily="49" charset="0"/>
              </a:rPr>
              <a:t>00000030: 02 06 6d 65 6d 6f 72 79 02 00 04 6d 61 69 6e 00 |..memory...main.|</a:t>
            </a:r>
          </a:p>
          <a:p>
            <a:r>
              <a:rPr lang="en-US" b="1" dirty="0">
                <a:latin typeface="Courier New" panose="02070309020205020404" pitchFamily="49" charset="0"/>
                <a:cs typeface="Courier New" panose="02070309020205020404" pitchFamily="49" charset="0"/>
              </a:rPr>
              <a:t>00000040: 01 0a 0c 01 0a 00 41 00 41 0d 10 00 41 2a 0b 0b |......A.A...A*..|</a:t>
            </a:r>
          </a:p>
          <a:p>
            <a:r>
              <a:rPr lang="en-US" b="1" dirty="0">
                <a:latin typeface="Courier New" panose="02070309020205020404" pitchFamily="49" charset="0"/>
                <a:cs typeface="Courier New" panose="02070309020205020404" pitchFamily="49" charset="0"/>
              </a:rPr>
              <a:t>00000050: 13 01 00 41 00 0b 0d 48 65 6c 6c 6f 2c 20 57 6f |...A...Hello, Wo|</a:t>
            </a:r>
          </a:p>
          <a:p>
            <a:r>
              <a:rPr lang="en-US" b="1" dirty="0">
                <a:latin typeface="Courier New" panose="02070309020205020404" pitchFamily="49" charset="0"/>
                <a:cs typeface="Courier New" panose="02070309020205020404" pitchFamily="49" charset="0"/>
              </a:rPr>
              <a:t>00000060: 72 6c 64 21                                     |</a:t>
            </a:r>
            <a:r>
              <a:rPr lang="en-US" b="1" dirty="0" err="1">
                <a:latin typeface="Courier New" panose="02070309020205020404" pitchFamily="49" charset="0"/>
                <a:cs typeface="Courier New" panose="02070309020205020404" pitchFamily="49" charset="0"/>
              </a:rPr>
              <a:t>rld</a:t>
            </a:r>
            <a:r>
              <a:rPr lang="en-US" b="1" dirty="0">
                <a:latin typeface="Courier New" panose="02070309020205020404" pitchFamily="49" charset="0"/>
                <a:cs typeface="Courier New" panose="02070309020205020404" pitchFamily="49" charset="0"/>
              </a:rPr>
              <a:t>!|</a:t>
            </a:r>
          </a:p>
        </p:txBody>
      </p:sp>
      <p:sp>
        <p:nvSpPr>
          <p:cNvPr id="6" name="Title 5">
            <a:extLst>
              <a:ext uri="{FF2B5EF4-FFF2-40B4-BE49-F238E27FC236}">
                <a16:creationId xmlns:a16="http://schemas.microsoft.com/office/drawing/2014/main" id="{0D37124D-6EA9-45AF-A343-E048DF092E26}"/>
              </a:ext>
            </a:extLst>
          </p:cNvPr>
          <p:cNvSpPr>
            <a:spLocks noGrp="1"/>
          </p:cNvSpPr>
          <p:nvPr>
            <p:ph type="title"/>
          </p:nvPr>
        </p:nvSpPr>
        <p:spPr>
          <a:xfrm>
            <a:off x="8768443" y="985610"/>
            <a:ext cx="2944586" cy="1325563"/>
          </a:xfrm>
        </p:spPr>
        <p:txBody>
          <a:bodyPr/>
          <a:lstStyle/>
          <a:p>
            <a:r>
              <a:rPr lang="en-US" dirty="0"/>
              <a:t>WASM Hello World</a:t>
            </a:r>
          </a:p>
        </p:txBody>
      </p:sp>
    </p:spTree>
    <p:extLst>
      <p:ext uri="{BB962C8B-B14F-4D97-AF65-F5344CB8AC3E}">
        <p14:creationId xmlns:p14="http://schemas.microsoft.com/office/powerpoint/2010/main" val="36702469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https://www.cc4e.com/play.php showing an in-browser C development environment with the classic “Hello World” program being shown.">
            <a:extLst>
              <a:ext uri="{FF2B5EF4-FFF2-40B4-BE49-F238E27FC236}">
                <a16:creationId xmlns:a16="http://schemas.microsoft.com/office/drawing/2014/main" id="{B6A3ECEC-7F85-17AE-9752-042533E34318}"/>
              </a:ext>
            </a:extLst>
          </p:cNvPr>
          <p:cNvPicPr>
            <a:picLocks noChangeAspect="1"/>
          </p:cNvPicPr>
          <p:nvPr/>
        </p:nvPicPr>
        <p:blipFill>
          <a:blip r:embed="rId2"/>
          <a:srcRect b="28110"/>
          <a:stretch/>
        </p:blipFill>
        <p:spPr>
          <a:xfrm>
            <a:off x="895004" y="310243"/>
            <a:ext cx="10401992" cy="5551714"/>
          </a:xfrm>
          <a:prstGeom prst="rect">
            <a:avLst/>
          </a:prstGeom>
        </p:spPr>
      </p:pic>
    </p:spTree>
    <p:extLst>
      <p:ext uri="{BB962C8B-B14F-4D97-AF65-F5344CB8AC3E}">
        <p14:creationId xmlns:p14="http://schemas.microsoft.com/office/powerpoint/2010/main" val="30292929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D2EFD07-F694-345C-4B2F-4614FA7D9DCC}"/>
              </a:ext>
            </a:extLst>
          </p:cNvPr>
          <p:cNvSpPr>
            <a:spLocks noGrp="1"/>
          </p:cNvSpPr>
          <p:nvPr>
            <p:ph type="title"/>
          </p:nvPr>
        </p:nvSpPr>
        <p:spPr/>
        <p:txBody>
          <a:bodyPr/>
          <a:lstStyle/>
          <a:p>
            <a:r>
              <a:rPr lang="en-US" dirty="0"/>
              <a:t>Summary</a:t>
            </a:r>
          </a:p>
        </p:txBody>
      </p:sp>
      <p:sp>
        <p:nvSpPr>
          <p:cNvPr id="6" name="Content Placeholder 5">
            <a:extLst>
              <a:ext uri="{FF2B5EF4-FFF2-40B4-BE49-F238E27FC236}">
                <a16:creationId xmlns:a16="http://schemas.microsoft.com/office/drawing/2014/main" id="{9904836A-9389-B0FF-C342-D7DD46B32F59}"/>
              </a:ext>
            </a:extLst>
          </p:cNvPr>
          <p:cNvSpPr>
            <a:spLocks noGrp="1"/>
          </p:cNvSpPr>
          <p:nvPr>
            <p:ph idx="1"/>
          </p:nvPr>
        </p:nvSpPr>
        <p:spPr/>
        <p:txBody>
          <a:bodyPr/>
          <a:lstStyle/>
          <a:p>
            <a:r>
              <a:rPr lang="en-US" dirty="0"/>
              <a:t>Fetch-Decode-Execute (a.k.a. Fetch-Execute-Cycle)</a:t>
            </a:r>
          </a:p>
          <a:p>
            <a:r>
              <a:rPr lang="en-US" dirty="0"/>
              <a:t>Look at the Intel x86 and ARM processor families</a:t>
            </a:r>
          </a:p>
          <a:p>
            <a:r>
              <a:rPr lang="en-US" dirty="0"/>
              <a:t>Explored the CDC8512 architecture, instruction set, assembly and machine languages</a:t>
            </a:r>
          </a:p>
          <a:p>
            <a:r>
              <a:rPr lang="en-US" dirty="0"/>
              <a:t>Explored an increasing use of in-browser emulators for games and other applications</a:t>
            </a:r>
          </a:p>
          <a:p>
            <a:r>
              <a:rPr lang="en-US" dirty="0"/>
              <a:t>Looked at CPU Evolution over time</a:t>
            </a:r>
          </a:p>
          <a:p>
            <a:r>
              <a:rPr lang="en-US" dirty="0"/>
              <a:t>Looked back at the Intel 4004</a:t>
            </a:r>
          </a:p>
          <a:p>
            <a:r>
              <a:rPr lang="en-US" dirty="0"/>
              <a:t>Looked forward at </a:t>
            </a:r>
            <a:r>
              <a:rPr lang="en-US"/>
              <a:t>Web Assembly (WASM)</a:t>
            </a:r>
            <a:endParaRPr lang="en-US" dirty="0"/>
          </a:p>
        </p:txBody>
      </p:sp>
    </p:spTree>
    <p:extLst>
      <p:ext uri="{BB962C8B-B14F-4D97-AF65-F5344CB8AC3E}">
        <p14:creationId xmlns:p14="http://schemas.microsoft.com/office/powerpoint/2010/main" val="26972385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2025-  Charles R. Severance (</a:t>
            </a:r>
            <a:r>
              <a:rPr lang="en-US" sz="1200" dirty="0" err="1"/>
              <a:t>online.dr-chuck.com</a:t>
            </a:r>
            <a:r>
              <a:rPr lang="en-US" sz="1200" dirty="0"/>
              <a:t>) as part of www.ca4e.com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49165F-78C0-FDD6-A920-6B849DC58EDE}"/>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64C3A8C0-B324-5485-DAFE-A1B29EECDB98}"/>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921EB200-DB59-5CAD-2A5C-33653F5016C2}"/>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9BB2D3C2-DADE-ADDB-3B96-B4FA58D970D3}"/>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9" name="TextBox 28">
            <a:extLst>
              <a:ext uri="{FF2B5EF4-FFF2-40B4-BE49-F238E27FC236}">
                <a16:creationId xmlns:a16="http://schemas.microsoft.com/office/drawing/2014/main" id="{1B656462-175A-0253-0F8D-2FEA989E2E5B}"/>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8676FA65-12BB-4C81-4BD6-76C21F4855D8}"/>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FD4D81D0-070B-7A98-B83C-5AAEB68A380B}"/>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4424F44E-7D15-6292-5490-7C2D7C659354}"/>
              </a:ext>
            </a:extLst>
          </p:cNvPr>
          <p:cNvSpPr/>
          <p:nvPr/>
        </p:nvSpPr>
        <p:spPr>
          <a:xfrm>
            <a:off x="2978779"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4E669087-4E8E-C99F-F8AC-EBED7CAF70CC}"/>
              </a:ext>
            </a:extLst>
          </p:cNvPr>
          <p:cNvSpPr txBox="1"/>
          <p:nvPr/>
        </p:nvSpPr>
        <p:spPr>
          <a:xfrm>
            <a:off x="2184634" y="269709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D67FE6B5-5A0C-808D-6632-4549198E581D}"/>
              </a:ext>
            </a:extLst>
          </p:cNvPr>
          <p:cNvSpPr/>
          <p:nvPr/>
        </p:nvSpPr>
        <p:spPr>
          <a:xfrm>
            <a:off x="2978778"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E28C4FCB-8C0B-4466-D355-97E8488AE8CE}"/>
              </a:ext>
            </a:extLst>
          </p:cNvPr>
          <p:cNvSpPr txBox="1"/>
          <p:nvPr/>
        </p:nvSpPr>
        <p:spPr>
          <a:xfrm>
            <a:off x="2175670"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E0E4DA8E-C633-20B9-824D-BBF7C9EE42A7}"/>
              </a:ext>
            </a:extLst>
          </p:cNvPr>
          <p:cNvSpPr/>
          <p:nvPr/>
        </p:nvSpPr>
        <p:spPr>
          <a:xfrm>
            <a:off x="2983262"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AC1DECCD-9CA9-6625-5430-BA9D7DD50454}"/>
              </a:ext>
            </a:extLst>
          </p:cNvPr>
          <p:cNvSpPr txBox="1"/>
          <p:nvPr/>
        </p:nvSpPr>
        <p:spPr>
          <a:xfrm>
            <a:off x="2189117"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39D518AE-7C86-D4E1-2A57-CD373FD86697}"/>
              </a:ext>
            </a:extLst>
          </p:cNvPr>
          <p:cNvSpPr/>
          <p:nvPr/>
        </p:nvSpPr>
        <p:spPr>
          <a:xfrm>
            <a:off x="2983261"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6427CA18-4212-4AC0-5801-1AF1F273FE43}"/>
              </a:ext>
            </a:extLst>
          </p:cNvPr>
          <p:cNvSpPr txBox="1"/>
          <p:nvPr/>
        </p:nvSpPr>
        <p:spPr>
          <a:xfrm>
            <a:off x="2180153"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F4392C99-3471-5918-FC23-B03D8467033F}"/>
              </a:ext>
            </a:extLst>
          </p:cNvPr>
          <p:cNvSpPr/>
          <p:nvPr/>
        </p:nvSpPr>
        <p:spPr>
          <a:xfrm>
            <a:off x="2978777"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9DAC480E-F27D-6CB4-394C-42E8AE9AFDBE}"/>
              </a:ext>
            </a:extLst>
          </p:cNvPr>
          <p:cNvSpPr txBox="1"/>
          <p:nvPr/>
        </p:nvSpPr>
        <p:spPr>
          <a:xfrm>
            <a:off x="2184632"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5ED9E334-AEF9-FBC0-7355-FAA1011DB84F}"/>
              </a:ext>
            </a:extLst>
          </p:cNvPr>
          <p:cNvSpPr/>
          <p:nvPr/>
        </p:nvSpPr>
        <p:spPr>
          <a:xfrm>
            <a:off x="2978776"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04E866F8-29EE-1A75-442A-EE6658C5724B}"/>
              </a:ext>
            </a:extLst>
          </p:cNvPr>
          <p:cNvSpPr txBox="1"/>
          <p:nvPr/>
        </p:nvSpPr>
        <p:spPr>
          <a:xfrm>
            <a:off x="2175668"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7EAE925D-8E35-5B60-6555-A3F2077CA339}"/>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E4541E67-A630-138F-7B65-A6BB955D02CE}"/>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707E87E0-0E46-C9EF-988F-5E53C0482978}"/>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8EE4A743-B5A3-C6D6-C1B4-80348B4020FF}"/>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54079392-B88A-3992-FFFB-673F10673ADB}"/>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EAEA7EF0-8415-1A79-563D-12591813E179}"/>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0CD5B4F0-27A7-9E47-CA2C-2361A7B40E8F}"/>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69B88103-8E46-D1EA-3E82-00C733016DF8}"/>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7788EEA8-9249-1DFE-2582-B74AF3AAE8B5}"/>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608911C6-7908-CC81-09CA-0D1DE000751F}"/>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AE2CEE7C-BEA3-D459-B5A0-7A332DC1F381}"/>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C5CA3A78-016F-DC84-099B-E58FD7063023}"/>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ABE40E7D-9828-0135-17B0-EA62A4C1329F}"/>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835349C6-0AD4-A1A9-E5E4-3CEE458AC2DE}"/>
              </a:ext>
            </a:extLst>
          </p:cNvPr>
          <p:cNvSpPr>
            <a:spLocks noGrp="1"/>
          </p:cNvSpPr>
          <p:nvPr>
            <p:ph idx="1"/>
          </p:nvPr>
        </p:nvSpPr>
        <p:spPr>
          <a:xfrm>
            <a:off x="838200" y="1825625"/>
            <a:ext cx="5432471" cy="517525"/>
          </a:xfrm>
        </p:spPr>
        <p:txBody>
          <a:bodyPr/>
          <a:lstStyle/>
          <a:p>
            <a:r>
              <a:rPr lang="en-US" dirty="0"/>
              <a:t>A program</a:t>
            </a:r>
          </a:p>
        </p:txBody>
      </p:sp>
      <p:sp>
        <p:nvSpPr>
          <p:cNvPr id="25" name="Rectangle 24">
            <a:extLst>
              <a:ext uri="{FF2B5EF4-FFF2-40B4-BE49-F238E27FC236}">
                <a16:creationId xmlns:a16="http://schemas.microsoft.com/office/drawing/2014/main" id="{359ECE98-8DD5-88A1-B452-30471CC3806E}"/>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41F3493C-AAC4-6D15-D829-6E8117509CAD}"/>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72891A28-2F16-936A-EBD7-058AF2C11DE5}"/>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FB32E4B9-D5E5-1AA9-30BA-E1DD54CFE49E}"/>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BCD596D2-971F-8138-0F53-DE44A8432DF9}"/>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1CDAC04E-5A77-29F0-237E-55E0901A1443}"/>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1E28C5B1-7F10-436C-266B-BE3178D2E0A5}"/>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E0C3DFC1-033D-8704-55A6-50FB29C6A798}"/>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E66C459D-2053-E048-E721-6268FFC01989}"/>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6497F338-84F5-721D-6C75-0F80912042CC}"/>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9D452A7D-6FF5-6897-D376-CE70BA085213}"/>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1A07D38B-9D0B-5DB5-62A7-CCA5DCDE500B}"/>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35881401-4C0C-A38D-48CC-71C23D8624DE}"/>
              </a:ext>
            </a:extLst>
          </p:cNvPr>
          <p:cNvSpPr/>
          <p:nvPr/>
        </p:nvSpPr>
        <p:spPr>
          <a:xfrm>
            <a:off x="9959460"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5" name="TextBox 74">
            <a:extLst>
              <a:ext uri="{FF2B5EF4-FFF2-40B4-BE49-F238E27FC236}">
                <a16:creationId xmlns:a16="http://schemas.microsoft.com/office/drawing/2014/main" id="{6F24398F-D204-CAD2-D60C-B56F709BDFEB}"/>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5C656D17-761F-A0D8-BBD7-75C1B263D8D4}"/>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7E062C89-1CEB-3FE5-DCDD-74F0ED120B73}"/>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57561AA3-A495-8915-8190-4C83A35FC45B}"/>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DD2EF58B-F8C4-E869-9111-CB202CC75636}"/>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5A19D42F-2539-6D90-635B-2F393EC1844B}"/>
              </a:ext>
            </a:extLst>
          </p:cNvPr>
          <p:cNvSpPr/>
          <p:nvPr/>
        </p:nvSpPr>
        <p:spPr>
          <a:xfrm>
            <a:off x="2978776"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FCFA7AAF-9AA6-B337-4CE5-C8AED7EFCA13}"/>
              </a:ext>
            </a:extLst>
          </p:cNvPr>
          <p:cNvSpPr txBox="1"/>
          <p:nvPr/>
        </p:nvSpPr>
        <p:spPr>
          <a:xfrm>
            <a:off x="2175668"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6" name="TextBox 5">
            <a:extLst>
              <a:ext uri="{FF2B5EF4-FFF2-40B4-BE49-F238E27FC236}">
                <a16:creationId xmlns:a16="http://schemas.microsoft.com/office/drawing/2014/main" id="{2117D4EF-865E-5810-BC49-45F2C8C89902}"/>
              </a:ext>
            </a:extLst>
          </p:cNvPr>
          <p:cNvSpPr txBox="1"/>
          <p:nvPr/>
        </p:nvSpPr>
        <p:spPr>
          <a:xfrm>
            <a:off x="4326839" y="2697098"/>
            <a:ext cx="4134465" cy="3293209"/>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Set register X2 to the next byte</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The letter 'H'</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Set A2 to 0 (Stores X2 at 0x00)</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Set register X2 to the next byte</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The letter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Add 1 to A2 (Stores X2 at 0x01)</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Halt and Print</a:t>
            </a:r>
          </a:p>
        </p:txBody>
      </p:sp>
    </p:spTree>
    <p:extLst>
      <p:ext uri="{BB962C8B-B14F-4D97-AF65-F5344CB8AC3E}">
        <p14:creationId xmlns:p14="http://schemas.microsoft.com/office/powerpoint/2010/main" val="22343819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753BF6-C927-14B3-98FD-FEB92BF419C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9C64021-E384-6E4A-AD9E-2DEAA5342CC7}"/>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D824CDF2-FCBB-F9F3-3700-570BE42C928C}"/>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EE09E85B-B31D-D58C-4BE2-C5DCD5D877CD}"/>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29" name="TextBox 28">
            <a:extLst>
              <a:ext uri="{FF2B5EF4-FFF2-40B4-BE49-F238E27FC236}">
                <a16:creationId xmlns:a16="http://schemas.microsoft.com/office/drawing/2014/main" id="{4351BE84-30A6-73AC-1F26-BCD8C8D29F84}"/>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5F7ADA0A-CE6B-FE1E-7C73-063CFCC401D9}"/>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0E893C63-8945-DD7A-7272-6B4F9E869FDF}"/>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1651D874-2468-F254-904D-64BF12D2EE41}"/>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24DB1DF6-CE37-524E-C370-84D8EF5534F2}"/>
              </a:ext>
            </a:extLst>
          </p:cNvPr>
          <p:cNvSpPr txBox="1"/>
          <p:nvPr/>
        </p:nvSpPr>
        <p:spPr>
          <a:xfrm>
            <a:off x="7081082" y="2697098"/>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E3C22CAF-7567-A873-764F-04698048E056}"/>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B8A87362-8E86-F0AC-7710-E24C9657E45F}"/>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C0A13754-00CF-44D9-47E1-2C48E060AFC8}"/>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5F65E0CB-A745-A11A-5D3E-2B6F38DEC1BA}"/>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3D67083C-212B-F510-5F99-28112340EF52}"/>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349CA372-BB6B-2820-8A3E-4D6027A63930}"/>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4C62F80C-0373-97DA-BF6A-1857B69A7600}"/>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244CC75A-7BFF-DBF1-663C-9FC3E6ED7F34}"/>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315ADDBA-BA13-AD07-741A-F2432BDBDF24}"/>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A02BD6B9-77FF-62FD-7969-67B94DED9F03}"/>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1D253D90-44D2-76D4-75A6-84E80FEDE57F}"/>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94812130-BB40-263F-C39F-2FC121E2D635}"/>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1B954534-52D6-1C8F-AD9C-8C96C49C7D90}"/>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6CC2328A-571F-15CB-4006-5429A09317C3}"/>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5125FEAF-C89F-F25F-2DE9-E92468FF2DCD}"/>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B21F0F83-0AC1-277A-1A04-CF18B86DC0CC}"/>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FB97F7E3-9B5D-B058-4505-C053A7EB62B6}"/>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094C6857-75AB-B17D-CC93-9BD1B926B1B6}"/>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05821BC4-BB8B-8947-44EB-AF595937121E}"/>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A3C347D8-ADE7-FC4B-4806-DE493023AB96}"/>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B8B95636-F245-8923-B2BF-D84ECB5A5E7F}"/>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C929B7E1-D36E-40B6-4986-EDC8C1D8BEDA}"/>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3C667CEA-7470-404E-0EA7-8086020851BE}"/>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BD15B0D8-329B-DB53-A56D-AB6D8EA295EF}"/>
              </a:ext>
            </a:extLst>
          </p:cNvPr>
          <p:cNvSpPr>
            <a:spLocks noGrp="1"/>
          </p:cNvSpPr>
          <p:nvPr>
            <p:ph idx="1"/>
          </p:nvPr>
        </p:nvSpPr>
        <p:spPr>
          <a:xfrm>
            <a:off x="838200" y="1825625"/>
            <a:ext cx="5432471" cy="4140099"/>
          </a:xfrm>
        </p:spPr>
        <p:txBody>
          <a:bodyPr/>
          <a:lstStyle/>
          <a:p>
            <a:r>
              <a:rPr lang="en-US" dirty="0"/>
              <a:t>Start the program</a:t>
            </a:r>
          </a:p>
          <a:p>
            <a:r>
              <a:rPr lang="en-US" dirty="0"/>
              <a:t>Out first instruction is a two byte instruction</a:t>
            </a:r>
          </a:p>
          <a:p>
            <a:pPr lvl="1"/>
            <a:r>
              <a:rPr lang="en-US" dirty="0"/>
              <a:t>0x00 Sets X2 to the byte at 0x01</a:t>
            </a:r>
          </a:p>
          <a:p>
            <a:pPr lvl="1"/>
            <a:r>
              <a:rPr lang="en-US" dirty="0"/>
              <a:t>Advances the PC by 2</a:t>
            </a:r>
          </a:p>
          <a:p>
            <a:r>
              <a:rPr lang="en-US" dirty="0"/>
              <a:t>The byte at 0x01 is the ASCII letter for 'H' (0x68)</a:t>
            </a:r>
          </a:p>
          <a:p>
            <a:endParaRPr lang="en-US" dirty="0"/>
          </a:p>
          <a:p>
            <a:endParaRPr lang="en-US" dirty="0"/>
          </a:p>
          <a:p>
            <a:endParaRPr lang="en-US" dirty="0"/>
          </a:p>
        </p:txBody>
      </p:sp>
      <p:sp>
        <p:nvSpPr>
          <p:cNvPr id="25" name="Rectangle 24">
            <a:extLst>
              <a:ext uri="{FF2B5EF4-FFF2-40B4-BE49-F238E27FC236}">
                <a16:creationId xmlns:a16="http://schemas.microsoft.com/office/drawing/2014/main" id="{234CEB9C-6AAC-BAF3-5348-2A01623FD80B}"/>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C32A5C66-A1B4-4166-2EA6-F11C785A33A4}"/>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181CFAA1-9700-613B-35AF-64844202AECB}"/>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EA42DD44-1900-95C1-0431-97DC9F4D6B68}"/>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ADA03EB7-7040-D15F-EA71-D47D9E751982}"/>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518BB35C-40B3-DEBB-7E9D-AC2DE8CCAC3F}"/>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D4B87FF7-6474-9CE8-D201-5714FF71BD60}"/>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FCF9112D-866A-4F6D-96AD-E0C9EFDF1492}"/>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7AD337AD-282B-AE26-96B5-C4EF94873298}"/>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4C0905D8-630A-AA85-FCAD-95C18F769B53}"/>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C45C6F11-68E0-4AFD-E27A-5644F621FC49}"/>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EB2D8AC0-3D0D-5C0B-DAE2-07AE9D175A95}"/>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2E5D6C00-0FDA-A903-0727-F3972C0BCF55}"/>
              </a:ext>
            </a:extLst>
          </p:cNvPr>
          <p:cNvSpPr/>
          <p:nvPr/>
        </p:nvSpPr>
        <p:spPr>
          <a:xfrm>
            <a:off x="9959460"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5" name="TextBox 74">
            <a:extLst>
              <a:ext uri="{FF2B5EF4-FFF2-40B4-BE49-F238E27FC236}">
                <a16:creationId xmlns:a16="http://schemas.microsoft.com/office/drawing/2014/main" id="{0E97734F-9CEB-2AC2-A096-4957A21DF3E0}"/>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2910F2DC-DCA7-DA3C-CC9A-2AFBD46E160D}"/>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88352067-EA11-A723-DCF2-5D9F991F17D6}"/>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0144C3E1-8162-A6CB-6DDD-DE6AD47438D5}"/>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3E619F38-8F5B-BA7D-0BD8-BCD3ABE54585}"/>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555DFF49-1AE9-1536-8187-079E27249BAC}"/>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264C89EF-F3A5-C962-9DD1-542DB0626547}"/>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3148246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888725-F00D-8709-93CB-667E44F24628}"/>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0FFEB2D-24CD-D8E6-CCDA-C82B13DC05F3}"/>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640BDE61-AC41-8E40-FA29-C749439C38D5}"/>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FA3229E7-EDC1-9090-7D3A-542FFD745670}"/>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0x02</a:t>
            </a:r>
          </a:p>
        </p:txBody>
      </p:sp>
      <p:sp>
        <p:nvSpPr>
          <p:cNvPr id="29" name="TextBox 28">
            <a:extLst>
              <a:ext uri="{FF2B5EF4-FFF2-40B4-BE49-F238E27FC236}">
                <a16:creationId xmlns:a16="http://schemas.microsoft.com/office/drawing/2014/main" id="{B3B69529-CA2A-5302-AD36-965F1C0C3246}"/>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B7FF5945-6E10-578D-E9E6-7D643E9BF8F1}"/>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AE0649AE-885B-1984-0879-1E16E12152E5}"/>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BE450F1A-BA37-4262-2E8D-16136556F741}"/>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064F2028-3657-E699-A3E7-305D19CDC618}"/>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E929C02C-C90B-133F-3010-E778B6833385}"/>
              </a:ext>
            </a:extLst>
          </p:cNvPr>
          <p:cNvSpPr/>
          <p:nvPr/>
        </p:nvSpPr>
        <p:spPr>
          <a:xfrm>
            <a:off x="7875226" y="3181188"/>
            <a:ext cx="1303005"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B194CB1C-99C6-D477-0913-F784A66B2354}"/>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FD738746-AA35-EA5C-280A-B12DCF6F2C33}"/>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03A20970-6104-EC66-D889-4E8AEDC5ABDC}"/>
              </a:ext>
            </a:extLst>
          </p:cNvPr>
          <p:cNvSpPr txBox="1"/>
          <p:nvPr/>
        </p:nvSpPr>
        <p:spPr>
          <a:xfrm>
            <a:off x="7085565" y="3683212"/>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0653D6A5-4C6F-2E3B-A3E5-5FC1399FB405}"/>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578049F4-3256-FBF2-FEFD-377FD0CFDB66}"/>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7A9F61A4-F7EB-2E79-D0FB-7E677CE8C322}"/>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E8CA2606-10F2-5F28-80C7-1ED130FB3338}"/>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2AE5393F-B736-62AF-0E7E-FB6F68F241B7}"/>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AC013783-2CEE-A28F-10D5-7543206562E4}"/>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FF70D932-E663-4436-48D7-D3603DD0E22B}"/>
              </a:ext>
            </a:extLst>
          </p:cNvPr>
          <p:cNvSpPr/>
          <p:nvPr/>
        </p:nvSpPr>
        <p:spPr>
          <a:xfrm>
            <a:off x="10664333" y="2698885"/>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4" name="TextBox 83">
            <a:extLst>
              <a:ext uri="{FF2B5EF4-FFF2-40B4-BE49-F238E27FC236}">
                <a16:creationId xmlns:a16="http://schemas.microsoft.com/office/drawing/2014/main" id="{217DEA5A-5A2D-EF03-8D35-A00E9B202D98}"/>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9F6F8484-E5FD-F32B-C953-49A0D8C6DEB9}"/>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E73E50E4-A63A-74B2-E8B7-01BC0C46C0C3}"/>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682B5013-0730-B09C-5DC4-B659CFEF305F}"/>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72FCF875-3AA4-A237-78A8-DF57E079929A}"/>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A12BFDF6-737C-85C0-042A-60E34366187B}"/>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9A1A9AB7-E191-087D-3875-F4B43F219363}"/>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F96E413-64F7-234D-7DC0-D51EF1568C95}"/>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03B5409D-A614-F291-1080-CD0C65E7F95B}"/>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74C3A932-1E08-2DFF-FE44-2676680308FE}"/>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F44043FD-2BDC-3AB3-FADF-275A70C90C9F}"/>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F5F05C3A-2109-55EB-8604-08B2CD1415FA}"/>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1483C679-87C1-6E38-627C-41758157BD09}"/>
              </a:ext>
            </a:extLst>
          </p:cNvPr>
          <p:cNvSpPr>
            <a:spLocks noGrp="1"/>
          </p:cNvSpPr>
          <p:nvPr>
            <p:ph idx="1"/>
          </p:nvPr>
        </p:nvSpPr>
        <p:spPr>
          <a:xfrm>
            <a:off x="838200" y="1825625"/>
            <a:ext cx="5432471" cy="4140099"/>
          </a:xfrm>
        </p:spPr>
        <p:txBody>
          <a:bodyPr/>
          <a:lstStyle/>
          <a:p>
            <a:r>
              <a:rPr lang="en-US" dirty="0"/>
              <a:t>Start the program</a:t>
            </a:r>
          </a:p>
          <a:p>
            <a:r>
              <a:rPr lang="en-US" dirty="0"/>
              <a:t>Out first instruction is a two byte instruction</a:t>
            </a:r>
          </a:p>
          <a:p>
            <a:pPr lvl="1"/>
            <a:r>
              <a:rPr lang="en-US" dirty="0"/>
              <a:t>0x00 Sets X2 to the byte at 0x01</a:t>
            </a:r>
          </a:p>
          <a:p>
            <a:pPr lvl="1"/>
            <a:r>
              <a:rPr lang="en-US" dirty="0"/>
              <a:t>Advances the PC by 2</a:t>
            </a:r>
          </a:p>
          <a:p>
            <a:r>
              <a:rPr lang="en-US" dirty="0"/>
              <a:t>The byte at 0x01 is the ASCII letter for 'H' (0x68)</a:t>
            </a:r>
          </a:p>
          <a:p>
            <a:r>
              <a:rPr lang="en-US" dirty="0"/>
              <a:t>So 'H' is loaded into X2 and the PC is set to 0x02</a:t>
            </a:r>
          </a:p>
          <a:p>
            <a:endParaRPr lang="en-US" dirty="0"/>
          </a:p>
        </p:txBody>
      </p:sp>
      <p:sp>
        <p:nvSpPr>
          <p:cNvPr id="25" name="Rectangle 24">
            <a:extLst>
              <a:ext uri="{FF2B5EF4-FFF2-40B4-BE49-F238E27FC236}">
                <a16:creationId xmlns:a16="http://schemas.microsoft.com/office/drawing/2014/main" id="{23C6C2B9-8A99-DE5A-00E9-6C34E27B9E46}"/>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27996CC9-600A-A8DB-ED90-ED43E5DF24F7}"/>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C5155D3B-C5E7-4A7C-C21D-2BC63BFC76AE}"/>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B8AA0B21-5E56-32D1-F2AB-48AC0EE494D0}"/>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0FF38551-0745-D619-8BF0-C872068CA8F8}"/>
              </a:ext>
            </a:extLst>
          </p:cNvPr>
          <p:cNvSpPr/>
          <p:nvPr/>
        </p:nvSpPr>
        <p:spPr>
          <a:xfrm>
            <a:off x="9961608"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0292FC87-411F-3311-69B7-1F47C72F7B28}"/>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DD03A585-F8D7-81E7-1984-BC99EEC5DD1D}"/>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77673520-B45A-2D80-B326-B3E89A1FC529}"/>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FCF9546E-8FD9-BB7E-6B35-6E55EF0729F8}"/>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6667BBD1-DE57-E819-849E-92A3AB98C74B}"/>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28C27E9B-2AAB-8CA0-DB7E-ED1C4C409660}"/>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835B4E4F-6120-E1C5-42AC-AB3132BBDAC0}"/>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444AAFC1-577B-76E9-A708-BF22ECC4150A}"/>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Courier New" panose="02070309020205020404" pitchFamily="49" charset="0"/>
                <a:cs typeface="Courier New" panose="02070309020205020404" pitchFamily="49" charset="0"/>
              </a:rPr>
              <a:t>0x48</a:t>
            </a:r>
            <a:endParaRPr lang="en-US" dirty="0">
              <a:solidFill>
                <a:schemeClr val="tx1"/>
              </a:solidFill>
              <a:latin typeface="Courier New" panose="02070309020205020404" pitchFamily="49" charset="0"/>
              <a:cs typeface="Courier New" panose="02070309020205020404" pitchFamily="49" charset="0"/>
            </a:endParaRPr>
          </a:p>
        </p:txBody>
      </p:sp>
      <p:sp>
        <p:nvSpPr>
          <p:cNvPr id="75" name="TextBox 74">
            <a:extLst>
              <a:ext uri="{FF2B5EF4-FFF2-40B4-BE49-F238E27FC236}">
                <a16:creationId xmlns:a16="http://schemas.microsoft.com/office/drawing/2014/main" id="{758A5AC7-A9B5-C242-DEDC-1091E3461CDF}"/>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5666FE25-6418-763C-E241-2BCDF7862204}"/>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FB47183B-042B-A38A-0983-AF5468646FA3}"/>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73A54C46-6281-9D66-277C-DE27A3EEFE6B}"/>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F1602CAC-7935-BFD4-06CD-6E7AA00BB6BA}"/>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D342B694-1F1E-3BDF-7F3A-E1B586DDDA43}"/>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3793FD9C-FAC2-8730-3914-5894665B821F}"/>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494599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CD6C76-EE38-75DB-F644-61A782251A5D}"/>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47EE40A-3740-3A46-D6F9-2F49A60984D2}"/>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5695D50F-B7F0-BFAD-198D-3F8A40406599}"/>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CF9CFEC4-A8BB-25C9-95BA-983CE0036A98}"/>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0x02</a:t>
            </a:r>
          </a:p>
        </p:txBody>
      </p:sp>
      <p:sp>
        <p:nvSpPr>
          <p:cNvPr id="29" name="TextBox 28">
            <a:extLst>
              <a:ext uri="{FF2B5EF4-FFF2-40B4-BE49-F238E27FC236}">
                <a16:creationId xmlns:a16="http://schemas.microsoft.com/office/drawing/2014/main" id="{3E4C7046-0753-6E3D-8746-0815A442190B}"/>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165613E0-1682-5313-6DE7-471CA831A3C1}"/>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37EEBF0B-2A26-76A0-DAE4-0D6F396C5E13}"/>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AD562CF4-D315-33F2-3F1C-470DDD6C0435}"/>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60502EE2-40A5-C72A-E6FD-630C278708FC}"/>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2D40CF98-0001-4CD9-C908-30217001BB78}"/>
              </a:ext>
            </a:extLst>
          </p:cNvPr>
          <p:cNvSpPr/>
          <p:nvPr/>
        </p:nvSpPr>
        <p:spPr>
          <a:xfrm>
            <a:off x="7875226" y="3181188"/>
            <a:ext cx="1303005"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B7FA94A3-3F02-6830-DE33-6A27A94BE141}"/>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E53A6E44-A68C-A06A-75D5-8D63F1BD9771}"/>
              </a:ext>
            </a:extLst>
          </p:cNvPr>
          <p:cNvSpPr/>
          <p:nvPr/>
        </p:nvSpPr>
        <p:spPr>
          <a:xfrm>
            <a:off x="7879710" y="3684105"/>
            <a:ext cx="1303005"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8F392999-F675-AE11-4A69-18F2DF1CA29A}"/>
              </a:ext>
            </a:extLst>
          </p:cNvPr>
          <p:cNvSpPr txBox="1"/>
          <p:nvPr/>
        </p:nvSpPr>
        <p:spPr>
          <a:xfrm>
            <a:off x="7085565" y="3683212"/>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54F41434-E672-DB18-8539-5AF9912102B0}"/>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2863A229-544F-9C86-728C-DB501E5F2A74}"/>
              </a:ext>
            </a:extLst>
          </p:cNvPr>
          <p:cNvSpPr txBox="1"/>
          <p:nvPr/>
        </p:nvSpPr>
        <p:spPr>
          <a:xfrm>
            <a:off x="7076601" y="414489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0E1B383D-1758-178A-4FD8-1F07D005B75F}"/>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77A45583-DBC3-EF74-FC6B-B2F598157AD4}"/>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CDAE3A97-2036-AEA5-AB70-F180B1701B0D}"/>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5293D3EF-FEC5-6966-0579-F5FF237B27C9}"/>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CB036CF2-B10C-72A7-EC90-4A0685BA21E4}"/>
              </a:ext>
            </a:extLst>
          </p:cNvPr>
          <p:cNvSpPr/>
          <p:nvPr/>
        </p:nvSpPr>
        <p:spPr>
          <a:xfrm>
            <a:off x="10664333" y="2698885"/>
            <a:ext cx="736099"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E1159A12-F38D-9A21-79C7-3D28671352AA}"/>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19044B9C-7F3E-5D91-70A1-7884C79A01DC}"/>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8ACE7B6B-4A78-1252-690D-8324E8921C63}"/>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B2A9461A-13C3-861B-CCE9-647E13EF5248}"/>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3305D418-D166-F52A-2833-7C104A49C066}"/>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E732505A-2DCA-C283-A433-D964A7A29085}"/>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ED9D3816-26A2-4920-0218-A3E5840DC275}"/>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F93FBFAD-93B3-A804-AD05-C960C8C71FDC}"/>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5001C4F0-ED41-A652-A038-D60429E75B74}"/>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497F79BF-C8BE-59BE-E04D-2E76A19CE6DB}"/>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6100E5C9-635D-937D-5C0C-FC381B9FBAFF}"/>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EB885758-F8B5-21C3-1EF4-69B689FB464D}"/>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32AF499F-43E5-1593-437F-5A555544BAA7}"/>
              </a:ext>
            </a:extLst>
          </p:cNvPr>
          <p:cNvSpPr>
            <a:spLocks noGrp="1"/>
          </p:cNvSpPr>
          <p:nvPr>
            <p:ph idx="1"/>
          </p:nvPr>
        </p:nvSpPr>
        <p:spPr>
          <a:xfrm>
            <a:off x="838200" y="1825625"/>
            <a:ext cx="5432471" cy="4140099"/>
          </a:xfrm>
        </p:spPr>
        <p:txBody>
          <a:bodyPr/>
          <a:lstStyle/>
          <a:p>
            <a:r>
              <a:rPr lang="en-US" dirty="0"/>
              <a:t>We load the instruction at 0x02</a:t>
            </a:r>
          </a:p>
          <a:p>
            <a:r>
              <a:rPr lang="en-US" dirty="0"/>
              <a:t>Which sets A0 to 0 and as a side effect, stores the contents of X2 into data location 0x00</a:t>
            </a:r>
          </a:p>
          <a:p>
            <a:endParaRPr lang="en-US" dirty="0"/>
          </a:p>
        </p:txBody>
      </p:sp>
      <p:sp>
        <p:nvSpPr>
          <p:cNvPr id="25" name="Rectangle 24">
            <a:extLst>
              <a:ext uri="{FF2B5EF4-FFF2-40B4-BE49-F238E27FC236}">
                <a16:creationId xmlns:a16="http://schemas.microsoft.com/office/drawing/2014/main" id="{DF11ED09-22BF-FFF5-6094-E6E678F186CB}"/>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3DB24372-5BD7-7D97-E6DF-40F88FA48777}"/>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996425FB-8E00-B23C-8B25-5B82F7FE7C3D}"/>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5540BCF4-8E03-2AF6-9101-1B24E6E1BB07}"/>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63362F0B-8A22-C1C6-EC78-5A04427A1C71}"/>
              </a:ext>
            </a:extLst>
          </p:cNvPr>
          <p:cNvSpPr/>
          <p:nvPr/>
        </p:nvSpPr>
        <p:spPr>
          <a:xfrm>
            <a:off x="9961608" y="891822"/>
            <a:ext cx="759752"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3482C8B0-3013-70BA-C88B-8F85C191F1FE}"/>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66457839-59F7-02E8-B974-D41CB6CE05C8}"/>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3B467527-3EA4-A9A8-3A3F-16F0353B34C1}"/>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85F7D930-EFC7-22AD-2782-E0D0DCD033C8}"/>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6D05E9B3-979E-4739-FD5F-65467B84DE47}"/>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10E2BC21-04A5-47A3-8CED-A3C925D10F32}"/>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F4C6320F-CCC0-A0EE-2E10-61437D0974F2}"/>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5EA3E98F-501D-5264-1020-E5DD08D910DD}"/>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75" name="TextBox 74">
            <a:extLst>
              <a:ext uri="{FF2B5EF4-FFF2-40B4-BE49-F238E27FC236}">
                <a16:creationId xmlns:a16="http://schemas.microsoft.com/office/drawing/2014/main" id="{F5D9EA86-DAF6-ACD1-CA35-AA73EF36469D}"/>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AE317858-4ED4-DFFB-69FA-0CB7543B3F37}"/>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614FAA6D-D55C-2448-CB60-3F9AB169CCA2}"/>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55E1E927-3C42-2B4B-DABF-F8BC03171462}"/>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5874070C-769C-A76B-56F6-2E88116C733D}"/>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4CBF05B0-A058-16E8-B6E9-C22FD3A42F0D}"/>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4A0F4ED0-C2B3-BFDC-116D-249CB07B1392}"/>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2489302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80355-CF2D-FEF4-5D94-6F7C27639DF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A253B6E6-D80E-FFA8-4A84-F3866BCB139F}"/>
              </a:ext>
            </a:extLst>
          </p:cNvPr>
          <p:cNvSpPr/>
          <p:nvPr/>
        </p:nvSpPr>
        <p:spPr>
          <a:xfrm>
            <a:off x="7877375" y="881091"/>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 name="TextBox 8">
            <a:extLst>
              <a:ext uri="{FF2B5EF4-FFF2-40B4-BE49-F238E27FC236}">
                <a16:creationId xmlns:a16="http://schemas.microsoft.com/office/drawing/2014/main" id="{4B07B4CC-8352-095A-6104-AC6E1A65CAE7}"/>
              </a:ext>
            </a:extLst>
          </p:cNvPr>
          <p:cNvSpPr txBox="1"/>
          <p:nvPr/>
        </p:nvSpPr>
        <p:spPr>
          <a:xfrm>
            <a:off x="7788103" y="542324"/>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A0</a:t>
            </a:r>
          </a:p>
        </p:txBody>
      </p:sp>
      <p:sp>
        <p:nvSpPr>
          <p:cNvPr id="28" name="Rectangle 27">
            <a:extLst>
              <a:ext uri="{FF2B5EF4-FFF2-40B4-BE49-F238E27FC236}">
                <a16:creationId xmlns:a16="http://schemas.microsoft.com/office/drawing/2014/main" id="{B282766F-4861-C75D-B874-720520E3BCD0}"/>
              </a:ext>
            </a:extLst>
          </p:cNvPr>
          <p:cNvSpPr/>
          <p:nvPr/>
        </p:nvSpPr>
        <p:spPr>
          <a:xfrm>
            <a:off x="5028036" y="887471"/>
            <a:ext cx="739227" cy="36933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0x03</a:t>
            </a:r>
          </a:p>
        </p:txBody>
      </p:sp>
      <p:sp>
        <p:nvSpPr>
          <p:cNvPr id="29" name="TextBox 28">
            <a:extLst>
              <a:ext uri="{FF2B5EF4-FFF2-40B4-BE49-F238E27FC236}">
                <a16:creationId xmlns:a16="http://schemas.microsoft.com/office/drawing/2014/main" id="{9D51C3EA-62CC-BB59-10D2-27ADB7556FB3}"/>
              </a:ext>
            </a:extLst>
          </p:cNvPr>
          <p:cNvSpPr txBox="1"/>
          <p:nvPr/>
        </p:nvSpPr>
        <p:spPr>
          <a:xfrm>
            <a:off x="4933497" y="54111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PC</a:t>
            </a:r>
          </a:p>
        </p:txBody>
      </p:sp>
      <p:sp>
        <p:nvSpPr>
          <p:cNvPr id="30" name="Rectangle 29">
            <a:extLst>
              <a:ext uri="{FF2B5EF4-FFF2-40B4-BE49-F238E27FC236}">
                <a16:creationId xmlns:a16="http://schemas.microsoft.com/office/drawing/2014/main" id="{5312FFB8-1765-ADCC-EDFB-F54C60F536B8}"/>
              </a:ext>
            </a:extLst>
          </p:cNvPr>
          <p:cNvSpPr/>
          <p:nvPr/>
        </p:nvSpPr>
        <p:spPr>
          <a:xfrm>
            <a:off x="6046348" y="892276"/>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&lt;=&gt;</a:t>
            </a:r>
          </a:p>
        </p:txBody>
      </p:sp>
      <p:sp>
        <p:nvSpPr>
          <p:cNvPr id="31" name="TextBox 30">
            <a:extLst>
              <a:ext uri="{FF2B5EF4-FFF2-40B4-BE49-F238E27FC236}">
                <a16:creationId xmlns:a16="http://schemas.microsoft.com/office/drawing/2014/main" id="{4C823F01-2A03-B291-A28E-55951739ECAA}"/>
              </a:ext>
            </a:extLst>
          </p:cNvPr>
          <p:cNvSpPr txBox="1"/>
          <p:nvPr/>
        </p:nvSpPr>
        <p:spPr>
          <a:xfrm>
            <a:off x="5948969" y="569110"/>
            <a:ext cx="767180" cy="369332"/>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CMP</a:t>
            </a:r>
          </a:p>
        </p:txBody>
      </p:sp>
      <p:sp>
        <p:nvSpPr>
          <p:cNvPr id="32" name="Rectangle 31">
            <a:extLst>
              <a:ext uri="{FF2B5EF4-FFF2-40B4-BE49-F238E27FC236}">
                <a16:creationId xmlns:a16="http://schemas.microsoft.com/office/drawing/2014/main" id="{A1A53339-EC10-D870-3CF5-6BD2C33E7837}"/>
              </a:ext>
            </a:extLst>
          </p:cNvPr>
          <p:cNvSpPr/>
          <p:nvPr/>
        </p:nvSpPr>
        <p:spPr>
          <a:xfrm>
            <a:off x="7875227" y="2697991"/>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3" name="TextBox 32">
            <a:extLst>
              <a:ext uri="{FF2B5EF4-FFF2-40B4-BE49-F238E27FC236}">
                <a16:creationId xmlns:a16="http://schemas.microsoft.com/office/drawing/2014/main" id="{A8DEBCBE-5491-FE8B-8607-8A97ECFA852B}"/>
              </a:ext>
            </a:extLst>
          </p:cNvPr>
          <p:cNvSpPr txBox="1"/>
          <p:nvPr/>
        </p:nvSpPr>
        <p:spPr>
          <a:xfrm>
            <a:off x="7081082" y="269709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34" name="Rectangle 33">
            <a:extLst>
              <a:ext uri="{FF2B5EF4-FFF2-40B4-BE49-F238E27FC236}">
                <a16:creationId xmlns:a16="http://schemas.microsoft.com/office/drawing/2014/main" id="{987A479A-B62F-CE09-2B59-6E0F21CA2DCA}"/>
              </a:ext>
            </a:extLst>
          </p:cNvPr>
          <p:cNvSpPr/>
          <p:nvPr/>
        </p:nvSpPr>
        <p:spPr>
          <a:xfrm>
            <a:off x="7875226" y="3181188"/>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01001000</a:t>
            </a:r>
          </a:p>
        </p:txBody>
      </p:sp>
      <p:sp>
        <p:nvSpPr>
          <p:cNvPr id="35" name="TextBox 34">
            <a:extLst>
              <a:ext uri="{FF2B5EF4-FFF2-40B4-BE49-F238E27FC236}">
                <a16:creationId xmlns:a16="http://schemas.microsoft.com/office/drawing/2014/main" id="{E2F8E0B6-F247-40D9-21D8-DF0A8F43EAFD}"/>
              </a:ext>
            </a:extLst>
          </p:cNvPr>
          <p:cNvSpPr txBox="1"/>
          <p:nvPr/>
        </p:nvSpPr>
        <p:spPr>
          <a:xfrm>
            <a:off x="7072118" y="3158779"/>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36" name="Rectangle 35">
            <a:extLst>
              <a:ext uri="{FF2B5EF4-FFF2-40B4-BE49-F238E27FC236}">
                <a16:creationId xmlns:a16="http://schemas.microsoft.com/office/drawing/2014/main" id="{AA68575B-51D1-4CC4-44C6-7CB87D8EC163}"/>
              </a:ext>
            </a:extLst>
          </p:cNvPr>
          <p:cNvSpPr/>
          <p:nvPr/>
        </p:nvSpPr>
        <p:spPr>
          <a:xfrm>
            <a:off x="7879710" y="3684105"/>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01000010</a:t>
            </a:r>
          </a:p>
        </p:txBody>
      </p:sp>
      <p:sp>
        <p:nvSpPr>
          <p:cNvPr id="37" name="TextBox 36">
            <a:extLst>
              <a:ext uri="{FF2B5EF4-FFF2-40B4-BE49-F238E27FC236}">
                <a16:creationId xmlns:a16="http://schemas.microsoft.com/office/drawing/2014/main" id="{9171A7BD-2EC1-C352-C5B1-6501270E0D20}"/>
              </a:ext>
            </a:extLst>
          </p:cNvPr>
          <p:cNvSpPr txBox="1"/>
          <p:nvPr/>
        </p:nvSpPr>
        <p:spPr>
          <a:xfrm>
            <a:off x="7085565" y="368321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38" name="Rectangle 37">
            <a:extLst>
              <a:ext uri="{FF2B5EF4-FFF2-40B4-BE49-F238E27FC236}">
                <a16:creationId xmlns:a16="http://schemas.microsoft.com/office/drawing/2014/main" id="{6DAAB810-49F4-DA84-4D19-2783AA5E3BD5}"/>
              </a:ext>
            </a:extLst>
          </p:cNvPr>
          <p:cNvSpPr/>
          <p:nvPr/>
        </p:nvSpPr>
        <p:spPr>
          <a:xfrm>
            <a:off x="7879709" y="4167302"/>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10000110</a:t>
            </a:r>
          </a:p>
        </p:txBody>
      </p:sp>
      <p:sp>
        <p:nvSpPr>
          <p:cNvPr id="39" name="TextBox 38">
            <a:extLst>
              <a:ext uri="{FF2B5EF4-FFF2-40B4-BE49-F238E27FC236}">
                <a16:creationId xmlns:a16="http://schemas.microsoft.com/office/drawing/2014/main" id="{5A5DA754-CB50-93F5-6ABF-27E01E300D7B}"/>
              </a:ext>
            </a:extLst>
          </p:cNvPr>
          <p:cNvSpPr txBox="1"/>
          <p:nvPr/>
        </p:nvSpPr>
        <p:spPr>
          <a:xfrm>
            <a:off x="7076601" y="4144893"/>
            <a:ext cx="736099" cy="369332"/>
          </a:xfrm>
          <a:prstGeom prst="rect">
            <a:avLst/>
          </a:prstGeom>
          <a:solidFill>
            <a:srgbClr val="FFC000"/>
          </a:solid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40" name="Rectangle 39">
            <a:extLst>
              <a:ext uri="{FF2B5EF4-FFF2-40B4-BE49-F238E27FC236}">
                <a16:creationId xmlns:a16="http://schemas.microsoft.com/office/drawing/2014/main" id="{5A1EEF16-002E-59AB-1CF3-3D94241B2B88}"/>
              </a:ext>
            </a:extLst>
          </p:cNvPr>
          <p:cNvSpPr/>
          <p:nvPr/>
        </p:nvSpPr>
        <p:spPr>
          <a:xfrm>
            <a:off x="7875225" y="4679180"/>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01101001</a:t>
            </a:r>
          </a:p>
        </p:txBody>
      </p:sp>
      <p:sp>
        <p:nvSpPr>
          <p:cNvPr id="41" name="TextBox 40">
            <a:extLst>
              <a:ext uri="{FF2B5EF4-FFF2-40B4-BE49-F238E27FC236}">
                <a16:creationId xmlns:a16="http://schemas.microsoft.com/office/drawing/2014/main" id="{896E8B80-D836-5569-493E-FACEF78CE228}"/>
              </a:ext>
            </a:extLst>
          </p:cNvPr>
          <p:cNvSpPr txBox="1"/>
          <p:nvPr/>
        </p:nvSpPr>
        <p:spPr>
          <a:xfrm>
            <a:off x="7081080" y="46782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42" name="Rectangle 41">
            <a:extLst>
              <a:ext uri="{FF2B5EF4-FFF2-40B4-BE49-F238E27FC236}">
                <a16:creationId xmlns:a16="http://schemas.microsoft.com/office/drawing/2014/main" id="{0D07CC65-BD72-0966-46D5-CFF9EA7C97AA}"/>
              </a:ext>
            </a:extLst>
          </p:cNvPr>
          <p:cNvSpPr/>
          <p:nvPr/>
        </p:nvSpPr>
        <p:spPr>
          <a:xfrm>
            <a:off x="7875224" y="516237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01010010</a:t>
            </a:r>
          </a:p>
        </p:txBody>
      </p:sp>
      <p:sp>
        <p:nvSpPr>
          <p:cNvPr id="43" name="TextBox 42">
            <a:extLst>
              <a:ext uri="{FF2B5EF4-FFF2-40B4-BE49-F238E27FC236}">
                <a16:creationId xmlns:a16="http://schemas.microsoft.com/office/drawing/2014/main" id="{54046AEB-7EF9-59E7-BB01-09E9BE5F3B07}"/>
              </a:ext>
            </a:extLst>
          </p:cNvPr>
          <p:cNvSpPr txBox="1"/>
          <p:nvPr/>
        </p:nvSpPr>
        <p:spPr>
          <a:xfrm>
            <a:off x="7072116" y="513996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83" name="Rectangle 82">
            <a:extLst>
              <a:ext uri="{FF2B5EF4-FFF2-40B4-BE49-F238E27FC236}">
                <a16:creationId xmlns:a16="http://schemas.microsoft.com/office/drawing/2014/main" id="{752F754D-D8A3-714B-E671-2A0D74900FE2}"/>
              </a:ext>
            </a:extLst>
          </p:cNvPr>
          <p:cNvSpPr/>
          <p:nvPr/>
        </p:nvSpPr>
        <p:spPr>
          <a:xfrm>
            <a:off x="10664333" y="2698885"/>
            <a:ext cx="736099"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84" name="TextBox 83">
            <a:extLst>
              <a:ext uri="{FF2B5EF4-FFF2-40B4-BE49-F238E27FC236}">
                <a16:creationId xmlns:a16="http://schemas.microsoft.com/office/drawing/2014/main" id="{9E78DE24-66A8-3F38-35F7-6220A11AC653}"/>
              </a:ext>
            </a:extLst>
          </p:cNvPr>
          <p:cNvSpPr txBox="1"/>
          <p:nvPr/>
        </p:nvSpPr>
        <p:spPr>
          <a:xfrm>
            <a:off x="9870188" y="269799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0x00</a:t>
            </a:r>
          </a:p>
        </p:txBody>
      </p:sp>
      <p:sp>
        <p:nvSpPr>
          <p:cNvPr id="85" name="Rectangle 84">
            <a:extLst>
              <a:ext uri="{FF2B5EF4-FFF2-40B4-BE49-F238E27FC236}">
                <a16:creationId xmlns:a16="http://schemas.microsoft.com/office/drawing/2014/main" id="{9DFCC957-EA21-75D3-57E1-40361B0333F1}"/>
              </a:ext>
            </a:extLst>
          </p:cNvPr>
          <p:cNvSpPr/>
          <p:nvPr/>
        </p:nvSpPr>
        <p:spPr>
          <a:xfrm>
            <a:off x="10664332" y="3182082"/>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6" name="TextBox 85">
            <a:extLst>
              <a:ext uri="{FF2B5EF4-FFF2-40B4-BE49-F238E27FC236}">
                <a16:creationId xmlns:a16="http://schemas.microsoft.com/office/drawing/2014/main" id="{79D19F85-90C0-5F61-5411-2D8F5CA32684}"/>
              </a:ext>
            </a:extLst>
          </p:cNvPr>
          <p:cNvSpPr txBox="1"/>
          <p:nvPr/>
        </p:nvSpPr>
        <p:spPr>
          <a:xfrm>
            <a:off x="9861224" y="3159673"/>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0x01</a:t>
            </a:r>
          </a:p>
        </p:txBody>
      </p:sp>
      <p:sp>
        <p:nvSpPr>
          <p:cNvPr id="87" name="Rectangle 86">
            <a:extLst>
              <a:ext uri="{FF2B5EF4-FFF2-40B4-BE49-F238E27FC236}">
                <a16:creationId xmlns:a16="http://schemas.microsoft.com/office/drawing/2014/main" id="{0F993D5F-A096-3790-BC04-CEACFAAA7353}"/>
              </a:ext>
            </a:extLst>
          </p:cNvPr>
          <p:cNvSpPr/>
          <p:nvPr/>
        </p:nvSpPr>
        <p:spPr>
          <a:xfrm>
            <a:off x="10668816" y="3684999"/>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88" name="TextBox 87">
            <a:extLst>
              <a:ext uri="{FF2B5EF4-FFF2-40B4-BE49-F238E27FC236}">
                <a16:creationId xmlns:a16="http://schemas.microsoft.com/office/drawing/2014/main" id="{99C3C304-C2C5-A0E8-F010-7CED41FD6E4E}"/>
              </a:ext>
            </a:extLst>
          </p:cNvPr>
          <p:cNvSpPr txBox="1"/>
          <p:nvPr/>
        </p:nvSpPr>
        <p:spPr>
          <a:xfrm>
            <a:off x="9874671" y="3684106"/>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0x02</a:t>
            </a:r>
          </a:p>
        </p:txBody>
      </p:sp>
      <p:sp>
        <p:nvSpPr>
          <p:cNvPr id="89" name="Rectangle 88">
            <a:extLst>
              <a:ext uri="{FF2B5EF4-FFF2-40B4-BE49-F238E27FC236}">
                <a16:creationId xmlns:a16="http://schemas.microsoft.com/office/drawing/2014/main" id="{9954E055-5609-C37D-6DE5-15324C1918B8}"/>
              </a:ext>
            </a:extLst>
          </p:cNvPr>
          <p:cNvSpPr/>
          <p:nvPr/>
        </p:nvSpPr>
        <p:spPr>
          <a:xfrm>
            <a:off x="10668815" y="4168196"/>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0" name="TextBox 89">
            <a:extLst>
              <a:ext uri="{FF2B5EF4-FFF2-40B4-BE49-F238E27FC236}">
                <a16:creationId xmlns:a16="http://schemas.microsoft.com/office/drawing/2014/main" id="{972D297A-0D00-DDEA-9578-8F6C871EF1DD}"/>
              </a:ext>
            </a:extLst>
          </p:cNvPr>
          <p:cNvSpPr txBox="1"/>
          <p:nvPr/>
        </p:nvSpPr>
        <p:spPr>
          <a:xfrm>
            <a:off x="9865707" y="4145787"/>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0x03</a:t>
            </a:r>
          </a:p>
        </p:txBody>
      </p:sp>
      <p:sp>
        <p:nvSpPr>
          <p:cNvPr id="91" name="Rectangle 90">
            <a:extLst>
              <a:ext uri="{FF2B5EF4-FFF2-40B4-BE49-F238E27FC236}">
                <a16:creationId xmlns:a16="http://schemas.microsoft.com/office/drawing/2014/main" id="{D7788D1C-4EA9-89D1-FC13-0CC70A224F22}"/>
              </a:ext>
            </a:extLst>
          </p:cNvPr>
          <p:cNvSpPr/>
          <p:nvPr/>
        </p:nvSpPr>
        <p:spPr>
          <a:xfrm>
            <a:off x="10664331" y="4680074"/>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2" name="TextBox 91">
            <a:extLst>
              <a:ext uri="{FF2B5EF4-FFF2-40B4-BE49-F238E27FC236}">
                <a16:creationId xmlns:a16="http://schemas.microsoft.com/office/drawing/2014/main" id="{4559E7A1-B83A-D902-308C-FAC8B6704AAB}"/>
              </a:ext>
            </a:extLst>
          </p:cNvPr>
          <p:cNvSpPr txBox="1"/>
          <p:nvPr/>
        </p:nvSpPr>
        <p:spPr>
          <a:xfrm>
            <a:off x="9870186" y="4679181"/>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0x04</a:t>
            </a:r>
          </a:p>
        </p:txBody>
      </p:sp>
      <p:sp>
        <p:nvSpPr>
          <p:cNvPr id="93" name="Rectangle 92">
            <a:extLst>
              <a:ext uri="{FF2B5EF4-FFF2-40B4-BE49-F238E27FC236}">
                <a16:creationId xmlns:a16="http://schemas.microsoft.com/office/drawing/2014/main" id="{D0A942C3-B59A-58CB-EBB7-15876F52C0C0}"/>
              </a:ext>
            </a:extLst>
          </p:cNvPr>
          <p:cNvSpPr/>
          <p:nvPr/>
        </p:nvSpPr>
        <p:spPr>
          <a:xfrm>
            <a:off x="10664330" y="51632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94" name="TextBox 93">
            <a:extLst>
              <a:ext uri="{FF2B5EF4-FFF2-40B4-BE49-F238E27FC236}">
                <a16:creationId xmlns:a16="http://schemas.microsoft.com/office/drawing/2014/main" id="{60AEDAB3-B7AA-17C7-6F74-73429BD20CF4}"/>
              </a:ext>
            </a:extLst>
          </p:cNvPr>
          <p:cNvSpPr txBox="1"/>
          <p:nvPr/>
        </p:nvSpPr>
        <p:spPr>
          <a:xfrm>
            <a:off x="9861222" y="51408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0x05</a:t>
            </a:r>
          </a:p>
        </p:txBody>
      </p:sp>
      <p:sp>
        <p:nvSpPr>
          <p:cNvPr id="103" name="Title 102">
            <a:extLst>
              <a:ext uri="{FF2B5EF4-FFF2-40B4-BE49-F238E27FC236}">
                <a16:creationId xmlns:a16="http://schemas.microsoft.com/office/drawing/2014/main" id="{DFF8CA55-B3BD-EAD3-C393-2410DF82EF65}"/>
              </a:ext>
            </a:extLst>
          </p:cNvPr>
          <p:cNvSpPr>
            <a:spLocks noGrp="1"/>
          </p:cNvSpPr>
          <p:nvPr>
            <p:ph type="title"/>
          </p:nvPr>
        </p:nvSpPr>
        <p:spPr>
          <a:xfrm>
            <a:off x="838200" y="365125"/>
            <a:ext cx="3922762" cy="1325563"/>
          </a:xfrm>
        </p:spPr>
        <p:txBody>
          <a:bodyPr/>
          <a:lstStyle/>
          <a:p>
            <a:r>
              <a:rPr lang="en-US" dirty="0"/>
              <a:t>CDC8512 Architecture</a:t>
            </a:r>
          </a:p>
        </p:txBody>
      </p:sp>
      <p:sp>
        <p:nvSpPr>
          <p:cNvPr id="78" name="Content Placeholder 77">
            <a:extLst>
              <a:ext uri="{FF2B5EF4-FFF2-40B4-BE49-F238E27FC236}">
                <a16:creationId xmlns:a16="http://schemas.microsoft.com/office/drawing/2014/main" id="{384F40FB-B7B8-8B81-5B62-21CAF3E22F90}"/>
              </a:ext>
            </a:extLst>
          </p:cNvPr>
          <p:cNvSpPr>
            <a:spLocks noGrp="1"/>
          </p:cNvSpPr>
          <p:nvPr>
            <p:ph idx="1"/>
          </p:nvPr>
        </p:nvSpPr>
        <p:spPr>
          <a:xfrm>
            <a:off x="838200" y="1825625"/>
            <a:ext cx="5432471" cy="4140099"/>
          </a:xfrm>
        </p:spPr>
        <p:txBody>
          <a:bodyPr/>
          <a:lstStyle/>
          <a:p>
            <a:r>
              <a:rPr lang="en-US" dirty="0"/>
              <a:t>We load the instruction at 0x02</a:t>
            </a:r>
          </a:p>
          <a:p>
            <a:r>
              <a:rPr lang="en-US" dirty="0"/>
              <a:t>Which sets A0 to 0 and as a side effect, stores the contents of X2 into data location 0x00</a:t>
            </a:r>
          </a:p>
          <a:p>
            <a:r>
              <a:rPr lang="en-US" dirty="0"/>
              <a:t>Then the PC is updated to 0x03</a:t>
            </a:r>
          </a:p>
          <a:p>
            <a:endParaRPr lang="en-US" dirty="0"/>
          </a:p>
        </p:txBody>
      </p:sp>
      <p:sp>
        <p:nvSpPr>
          <p:cNvPr id="25" name="Rectangle 24">
            <a:extLst>
              <a:ext uri="{FF2B5EF4-FFF2-40B4-BE49-F238E27FC236}">
                <a16:creationId xmlns:a16="http://schemas.microsoft.com/office/drawing/2014/main" id="{542EF49E-245E-9CF4-F431-2C89911B6157}"/>
              </a:ext>
            </a:extLst>
          </p:cNvPr>
          <p:cNvSpPr/>
          <p:nvPr/>
        </p:nvSpPr>
        <p:spPr>
          <a:xfrm>
            <a:off x="6849967" y="898202"/>
            <a:ext cx="602281"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26" name="TextBox 25">
            <a:extLst>
              <a:ext uri="{FF2B5EF4-FFF2-40B4-BE49-F238E27FC236}">
                <a16:creationId xmlns:a16="http://schemas.microsoft.com/office/drawing/2014/main" id="{8FA124BD-E474-5C5A-0C2C-0B38FF939027}"/>
              </a:ext>
            </a:extLst>
          </p:cNvPr>
          <p:cNvSpPr txBox="1"/>
          <p:nvPr/>
        </p:nvSpPr>
        <p:spPr>
          <a:xfrm>
            <a:off x="6784930" y="55902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Mode</a:t>
            </a:r>
          </a:p>
        </p:txBody>
      </p:sp>
      <p:sp>
        <p:nvSpPr>
          <p:cNvPr id="64" name="Rectangle 63">
            <a:extLst>
              <a:ext uri="{FF2B5EF4-FFF2-40B4-BE49-F238E27FC236}">
                <a16:creationId xmlns:a16="http://schemas.microsoft.com/office/drawing/2014/main" id="{0A79832C-062E-DC48-F076-77ACA0B8DA84}"/>
              </a:ext>
            </a:extLst>
          </p:cNvPr>
          <p:cNvSpPr/>
          <p:nvPr/>
        </p:nvSpPr>
        <p:spPr>
          <a:xfrm>
            <a:off x="8918417" y="891822"/>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5" name="TextBox 64">
            <a:extLst>
              <a:ext uri="{FF2B5EF4-FFF2-40B4-BE49-F238E27FC236}">
                <a16:creationId xmlns:a16="http://schemas.microsoft.com/office/drawing/2014/main" id="{27F5375D-BC34-9E22-B69E-110EA8548421}"/>
              </a:ext>
            </a:extLst>
          </p:cNvPr>
          <p:cNvSpPr txBox="1"/>
          <p:nvPr/>
        </p:nvSpPr>
        <p:spPr>
          <a:xfrm>
            <a:off x="8829145"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A1</a:t>
            </a:r>
          </a:p>
        </p:txBody>
      </p:sp>
      <p:sp>
        <p:nvSpPr>
          <p:cNvPr id="66" name="Rectangle 65">
            <a:extLst>
              <a:ext uri="{FF2B5EF4-FFF2-40B4-BE49-F238E27FC236}">
                <a16:creationId xmlns:a16="http://schemas.microsoft.com/office/drawing/2014/main" id="{F643856C-8F0A-9298-3936-5E9002D7824C}"/>
              </a:ext>
            </a:extLst>
          </p:cNvPr>
          <p:cNvSpPr/>
          <p:nvPr/>
        </p:nvSpPr>
        <p:spPr>
          <a:xfrm>
            <a:off x="9961608" y="891822"/>
            <a:ext cx="759752" cy="3693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7" name="TextBox 66">
            <a:extLst>
              <a:ext uri="{FF2B5EF4-FFF2-40B4-BE49-F238E27FC236}">
                <a16:creationId xmlns:a16="http://schemas.microsoft.com/office/drawing/2014/main" id="{6925450A-0B53-1757-68A1-F0460D6D3AE4}"/>
              </a:ext>
            </a:extLst>
          </p:cNvPr>
          <p:cNvSpPr txBox="1"/>
          <p:nvPr/>
        </p:nvSpPr>
        <p:spPr>
          <a:xfrm>
            <a:off x="9872336" y="553055"/>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A2</a:t>
            </a:r>
          </a:p>
        </p:txBody>
      </p:sp>
      <p:sp>
        <p:nvSpPr>
          <p:cNvPr id="68" name="Rectangle 67">
            <a:extLst>
              <a:ext uri="{FF2B5EF4-FFF2-40B4-BE49-F238E27FC236}">
                <a16:creationId xmlns:a16="http://schemas.microsoft.com/office/drawing/2014/main" id="{A4658289-C047-05D5-AF2D-CC69C61B61E0}"/>
              </a:ext>
            </a:extLst>
          </p:cNvPr>
          <p:cNvSpPr/>
          <p:nvPr/>
        </p:nvSpPr>
        <p:spPr>
          <a:xfrm>
            <a:off x="11002650" y="902553"/>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69" name="TextBox 68">
            <a:extLst>
              <a:ext uri="{FF2B5EF4-FFF2-40B4-BE49-F238E27FC236}">
                <a16:creationId xmlns:a16="http://schemas.microsoft.com/office/drawing/2014/main" id="{FE8B1E8B-A562-59E6-9841-7B123FD5FA9A}"/>
              </a:ext>
            </a:extLst>
          </p:cNvPr>
          <p:cNvSpPr txBox="1"/>
          <p:nvPr/>
        </p:nvSpPr>
        <p:spPr>
          <a:xfrm>
            <a:off x="10913378" y="563786"/>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A3</a:t>
            </a:r>
          </a:p>
        </p:txBody>
      </p:sp>
      <p:sp>
        <p:nvSpPr>
          <p:cNvPr id="70" name="Rectangle 69">
            <a:extLst>
              <a:ext uri="{FF2B5EF4-FFF2-40B4-BE49-F238E27FC236}">
                <a16:creationId xmlns:a16="http://schemas.microsoft.com/office/drawing/2014/main" id="{0DC32863-4232-86B9-DFF5-A463F7544A66}"/>
              </a:ext>
            </a:extLst>
          </p:cNvPr>
          <p:cNvSpPr/>
          <p:nvPr/>
        </p:nvSpPr>
        <p:spPr>
          <a:xfrm>
            <a:off x="7875227" y="1793345"/>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1" name="TextBox 70">
            <a:extLst>
              <a:ext uri="{FF2B5EF4-FFF2-40B4-BE49-F238E27FC236}">
                <a16:creationId xmlns:a16="http://schemas.microsoft.com/office/drawing/2014/main" id="{714AC196-2939-9151-8DAC-7E841AAA2436}"/>
              </a:ext>
            </a:extLst>
          </p:cNvPr>
          <p:cNvSpPr txBox="1"/>
          <p:nvPr/>
        </p:nvSpPr>
        <p:spPr>
          <a:xfrm>
            <a:off x="7785955" y="1454578"/>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X0</a:t>
            </a:r>
          </a:p>
        </p:txBody>
      </p:sp>
      <p:sp>
        <p:nvSpPr>
          <p:cNvPr id="72" name="Rectangle 71">
            <a:extLst>
              <a:ext uri="{FF2B5EF4-FFF2-40B4-BE49-F238E27FC236}">
                <a16:creationId xmlns:a16="http://schemas.microsoft.com/office/drawing/2014/main" id="{52BF0420-FFC0-E7E4-D9B4-9EA8A95B86D5}"/>
              </a:ext>
            </a:extLst>
          </p:cNvPr>
          <p:cNvSpPr/>
          <p:nvPr/>
        </p:nvSpPr>
        <p:spPr>
          <a:xfrm>
            <a:off x="8916269" y="1804076"/>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3" name="TextBox 72">
            <a:extLst>
              <a:ext uri="{FF2B5EF4-FFF2-40B4-BE49-F238E27FC236}">
                <a16:creationId xmlns:a16="http://schemas.microsoft.com/office/drawing/2014/main" id="{2928AF00-610F-9508-905A-6274A0D52F89}"/>
              </a:ext>
            </a:extLst>
          </p:cNvPr>
          <p:cNvSpPr txBox="1"/>
          <p:nvPr/>
        </p:nvSpPr>
        <p:spPr>
          <a:xfrm>
            <a:off x="8826997"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X1</a:t>
            </a:r>
          </a:p>
        </p:txBody>
      </p:sp>
      <p:sp>
        <p:nvSpPr>
          <p:cNvPr id="74" name="Rectangle 73">
            <a:extLst>
              <a:ext uri="{FF2B5EF4-FFF2-40B4-BE49-F238E27FC236}">
                <a16:creationId xmlns:a16="http://schemas.microsoft.com/office/drawing/2014/main" id="{060D863B-A1D9-83BB-1627-0D7A19C59CAC}"/>
              </a:ext>
            </a:extLst>
          </p:cNvPr>
          <p:cNvSpPr/>
          <p:nvPr/>
        </p:nvSpPr>
        <p:spPr>
          <a:xfrm>
            <a:off x="9959460" y="1804076"/>
            <a:ext cx="759752" cy="369333"/>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0x48</a:t>
            </a:r>
          </a:p>
        </p:txBody>
      </p:sp>
      <p:sp>
        <p:nvSpPr>
          <p:cNvPr id="75" name="TextBox 74">
            <a:extLst>
              <a:ext uri="{FF2B5EF4-FFF2-40B4-BE49-F238E27FC236}">
                <a16:creationId xmlns:a16="http://schemas.microsoft.com/office/drawing/2014/main" id="{A919A3B5-0994-FD89-EFB6-994299D19A70}"/>
              </a:ext>
            </a:extLst>
          </p:cNvPr>
          <p:cNvSpPr txBox="1"/>
          <p:nvPr/>
        </p:nvSpPr>
        <p:spPr>
          <a:xfrm>
            <a:off x="9870188" y="1465309"/>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X2</a:t>
            </a:r>
          </a:p>
        </p:txBody>
      </p:sp>
      <p:sp>
        <p:nvSpPr>
          <p:cNvPr id="76" name="Rectangle 75">
            <a:extLst>
              <a:ext uri="{FF2B5EF4-FFF2-40B4-BE49-F238E27FC236}">
                <a16:creationId xmlns:a16="http://schemas.microsoft.com/office/drawing/2014/main" id="{5FF86385-5741-B0D2-AF64-82A41D651C12}"/>
              </a:ext>
            </a:extLst>
          </p:cNvPr>
          <p:cNvSpPr/>
          <p:nvPr/>
        </p:nvSpPr>
        <p:spPr>
          <a:xfrm>
            <a:off x="11000502" y="1814807"/>
            <a:ext cx="759752"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77" name="TextBox 76">
            <a:extLst>
              <a:ext uri="{FF2B5EF4-FFF2-40B4-BE49-F238E27FC236}">
                <a16:creationId xmlns:a16="http://schemas.microsoft.com/office/drawing/2014/main" id="{6E257DDB-B082-3DE5-56E0-EC70686A6AA3}"/>
              </a:ext>
            </a:extLst>
          </p:cNvPr>
          <p:cNvSpPr txBox="1"/>
          <p:nvPr/>
        </p:nvSpPr>
        <p:spPr>
          <a:xfrm>
            <a:off x="10911230" y="1476040"/>
            <a:ext cx="460382"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X3</a:t>
            </a:r>
          </a:p>
        </p:txBody>
      </p:sp>
      <p:sp>
        <p:nvSpPr>
          <p:cNvPr id="2" name="Rectangle 1">
            <a:extLst>
              <a:ext uri="{FF2B5EF4-FFF2-40B4-BE49-F238E27FC236}">
                <a16:creationId xmlns:a16="http://schemas.microsoft.com/office/drawing/2014/main" id="{3D37FF99-8D1C-EBBB-5778-066465283739}"/>
              </a:ext>
            </a:extLst>
          </p:cNvPr>
          <p:cNvSpPr/>
          <p:nvPr/>
        </p:nvSpPr>
        <p:spPr>
          <a:xfrm>
            <a:off x="10664330" y="5658571"/>
            <a:ext cx="736099"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0x00</a:t>
            </a:r>
          </a:p>
        </p:txBody>
      </p:sp>
      <p:sp>
        <p:nvSpPr>
          <p:cNvPr id="3" name="TextBox 2">
            <a:extLst>
              <a:ext uri="{FF2B5EF4-FFF2-40B4-BE49-F238E27FC236}">
                <a16:creationId xmlns:a16="http://schemas.microsoft.com/office/drawing/2014/main" id="{FD557020-4A7C-2D26-D73F-845A266774A9}"/>
              </a:ext>
            </a:extLst>
          </p:cNvPr>
          <p:cNvSpPr txBox="1"/>
          <p:nvPr/>
        </p:nvSpPr>
        <p:spPr>
          <a:xfrm>
            <a:off x="9861222" y="5636162"/>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
        <p:nvSpPr>
          <p:cNvPr id="4" name="Rectangle 3">
            <a:extLst>
              <a:ext uri="{FF2B5EF4-FFF2-40B4-BE49-F238E27FC236}">
                <a16:creationId xmlns:a16="http://schemas.microsoft.com/office/drawing/2014/main" id="{E1BBE33F-5241-0AC4-DEA2-1FD20AD3436B}"/>
              </a:ext>
            </a:extLst>
          </p:cNvPr>
          <p:cNvSpPr/>
          <p:nvPr/>
        </p:nvSpPr>
        <p:spPr>
          <a:xfrm>
            <a:off x="7875224" y="5676727"/>
            <a:ext cx="1303005" cy="3693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00000001</a:t>
            </a:r>
          </a:p>
        </p:txBody>
      </p:sp>
      <p:sp>
        <p:nvSpPr>
          <p:cNvPr id="5" name="TextBox 4">
            <a:extLst>
              <a:ext uri="{FF2B5EF4-FFF2-40B4-BE49-F238E27FC236}">
                <a16:creationId xmlns:a16="http://schemas.microsoft.com/office/drawing/2014/main" id="{304C10D5-CAFA-CDF6-5910-4F2E1BB8821F}"/>
              </a:ext>
            </a:extLst>
          </p:cNvPr>
          <p:cNvSpPr txBox="1"/>
          <p:nvPr/>
        </p:nvSpPr>
        <p:spPr>
          <a:xfrm>
            <a:off x="7072116" y="5654318"/>
            <a:ext cx="736099" cy="369332"/>
          </a:xfrm>
          <a:prstGeom prst="rect">
            <a:avLst/>
          </a:prstGeom>
          <a:noFill/>
        </p:spPr>
        <p:txBody>
          <a:bodyPr wrap="none" rtlCol="0">
            <a:spAutoFit/>
          </a:bodyPr>
          <a:lstStyle/>
          <a:p>
            <a:r>
              <a:rPr lang="en-US" dirty="0">
                <a:latin typeface="Courier New" panose="02070309020205020404" pitchFamily="49" charset="0"/>
                <a:cs typeface="Courier New" panose="02070309020205020404" pitchFamily="49" charset="0"/>
              </a:rPr>
              <a:t>0x06</a:t>
            </a:r>
          </a:p>
        </p:txBody>
      </p:sp>
    </p:spTree>
    <p:extLst>
      <p:ext uri="{BB962C8B-B14F-4D97-AF65-F5344CB8AC3E}">
        <p14:creationId xmlns:p14="http://schemas.microsoft.com/office/powerpoint/2010/main" val="1316931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1440</TotalTime>
  <Words>2960</Words>
  <Application>Microsoft Macintosh PowerPoint</Application>
  <PresentationFormat>Widescreen</PresentationFormat>
  <Paragraphs>967</Paragraphs>
  <Slides>46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Arial</vt:lpstr>
      <vt:lpstr>Calibri</vt:lpstr>
      <vt:lpstr>Calibri Light</vt:lpstr>
      <vt:lpstr>Courier New</vt:lpstr>
      <vt:lpstr>Office Theme</vt:lpstr>
      <vt:lpstr>Variables and Sequential Programming</vt:lpstr>
      <vt:lpstr>Variables in Machine Language</vt:lpstr>
      <vt:lpstr>CDC8512 Variables</vt:lpstr>
      <vt:lpstr>Load / Store</vt:lpstr>
      <vt:lpstr>CDC8512 Architecture</vt:lpstr>
      <vt:lpstr>CDC8512 Architecture</vt:lpstr>
      <vt:lpstr>CDC8512 Architecture</vt:lpstr>
      <vt:lpstr>CDC8512 Architecture</vt:lpstr>
      <vt:lpstr>CDC8512 Architecture</vt:lpstr>
      <vt:lpstr>CDC8512 Architecture</vt:lpstr>
      <vt:lpstr>CDC8512 Architecture</vt:lpstr>
      <vt:lpstr>CDC8512 Architecture</vt:lpstr>
      <vt:lpstr>CDC8512 Architecture</vt:lpstr>
      <vt:lpstr>Review</vt:lpstr>
      <vt:lpstr>PowerPoint Presentation</vt:lpstr>
      <vt:lpstr>CDC 8512 – Assembly Language</vt:lpstr>
      <vt:lpstr>CDC8512 CPU Reference</vt:lpstr>
      <vt:lpstr>Set a Register</vt:lpstr>
      <vt:lpstr>Register Arithmetic</vt:lpstr>
      <vt:lpstr>Comparison and Jumps</vt:lpstr>
      <vt:lpstr>Miscellaneous Instructions</vt:lpstr>
      <vt:lpstr>Summary</vt:lpstr>
      <vt:lpstr>CDC 8512 – Machine Language</vt:lpstr>
      <vt:lpstr>CDC 8512 - Assembly / Machine Code</vt:lpstr>
      <vt:lpstr>Single Register 8-bit Instruction</vt:lpstr>
      <vt:lpstr>Set Register to Constant (16-bit instruction)</vt:lpstr>
      <vt:lpstr>Single Register 8-Bit Instruction</vt:lpstr>
      <vt:lpstr>Print  and Halt Instructions</vt:lpstr>
      <vt:lpstr>Two Register Instruction</vt:lpstr>
      <vt:lpstr>CDC8512 Emulator in JavaScript</vt:lpstr>
      <vt:lpstr>Emulators for Fun</vt:lpstr>
      <vt:lpstr>Building Emulators for Historical CPUs</vt:lpstr>
      <vt:lpstr>Archive.org: Internet Arcade</vt:lpstr>
      <vt:lpstr>Game: Dig Dug</vt:lpstr>
      <vt:lpstr>Dig Dug Startup – JSMAME Emulator</vt:lpstr>
      <vt:lpstr>CPU Evolution</vt:lpstr>
      <vt:lpstr>Apple Computer Processors over time</vt:lpstr>
      <vt:lpstr>Reading: Post-Risc Architecture</vt:lpstr>
      <vt:lpstr>Reading: Intel 4004</vt:lpstr>
      <vt:lpstr>http://e4004.szyc.org/iset.html</vt:lpstr>
      <vt:lpstr>http://e4004.szyc.org/emu/</vt:lpstr>
      <vt:lpstr>WASM – Web Assembly</vt:lpstr>
      <vt:lpstr>WASM Hello World</vt:lpstr>
      <vt:lpstr>PowerPoint Presentation</vt:lpstr>
      <vt:lpstr>Summary</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CDC 8512 MicroProcessor</dc:title>
  <dc:creator>Severance, Charles</dc:creator>
  <cp:lastModifiedBy>Severance, Charles</cp:lastModifiedBy>
  <cp:revision>104</cp:revision>
  <dcterms:created xsi:type="dcterms:W3CDTF">2023-02-08T12:14:18Z</dcterms:created>
  <dcterms:modified xsi:type="dcterms:W3CDTF">2025-11-18T17:28:12Z</dcterms:modified>
</cp:coreProperties>
</file>

<file path=docProps/thumbnail.jpeg>
</file>